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18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71" r:id="rId11"/>
    <p:sldId id="292" r:id="rId12"/>
    <p:sldId id="293" r:id="rId13"/>
    <p:sldId id="268" r:id="rId14"/>
    <p:sldId id="270" r:id="rId15"/>
    <p:sldId id="273" r:id="rId16"/>
    <p:sldId id="276" r:id="rId17"/>
    <p:sldId id="278" r:id="rId18"/>
    <p:sldId id="279" r:id="rId19"/>
    <p:sldId id="282" r:id="rId20"/>
    <p:sldId id="281" r:id="rId21"/>
    <p:sldId id="277" r:id="rId22"/>
    <p:sldId id="284" r:id="rId23"/>
    <p:sldId id="283" r:id="rId24"/>
    <p:sldId id="285" r:id="rId25"/>
    <p:sldId id="286" r:id="rId26"/>
    <p:sldId id="287" r:id="rId27"/>
    <p:sldId id="288" r:id="rId28"/>
    <p:sldId id="289" r:id="rId29"/>
    <p:sldId id="290" r:id="rId30"/>
    <p:sldId id="291"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A4A4"/>
    <a:srgbClr val="C80000"/>
    <a:srgbClr val="2F26DA"/>
    <a:srgbClr val="F1B3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72" autoAdjust="0"/>
    <p:restoredTop sz="86422" autoAdjust="0"/>
  </p:normalViewPr>
  <p:slideViewPr>
    <p:cSldViewPr snapToGrid="0">
      <p:cViewPr varScale="1">
        <p:scale>
          <a:sx n="73" d="100"/>
          <a:sy n="73" d="100"/>
        </p:scale>
        <p:origin x="1349" y="62"/>
      </p:cViewPr>
      <p:guideLst/>
    </p:cSldViewPr>
  </p:slideViewPr>
  <p:outlineViewPr>
    <p:cViewPr>
      <p:scale>
        <a:sx n="33" d="100"/>
        <a:sy n="33" d="100"/>
      </p:scale>
      <p:origin x="0" y="-8731"/>
    </p:cViewPr>
    <p:sldLst>
      <p:sld r:id="rId1" collapse="1"/>
      <p:sld r:id="rId2" collapse="1"/>
    </p:sldLst>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_rels/viewProps.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C51658-0227-4AE5-A0A0-A08EEF364CD2}"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SG"/>
        </a:p>
      </dgm:t>
    </dgm:pt>
    <dgm:pt modelId="{1630C72C-CC71-4C70-BAF6-CECBBA4A9327}">
      <dgm:prSet phldrT="[Text]"/>
      <dgm:spPr/>
      <dgm:t>
        <a:bodyPr/>
        <a:lstStyle/>
        <a:p>
          <a:r>
            <a:rPr lang="en-SG" dirty="0"/>
            <a:t>Pulse Oximeter Mounted with PANI</a:t>
          </a:r>
        </a:p>
      </dgm:t>
    </dgm:pt>
    <dgm:pt modelId="{E1597520-8219-4C83-8322-5F5133E44A59}" type="parTrans" cxnId="{A7CBA4F9-23B7-4CD8-BD69-10DF6E7E8244}">
      <dgm:prSet/>
      <dgm:spPr/>
      <dgm:t>
        <a:bodyPr/>
        <a:lstStyle/>
        <a:p>
          <a:endParaRPr lang="en-SG"/>
        </a:p>
      </dgm:t>
    </dgm:pt>
    <dgm:pt modelId="{B0814E9A-82D6-4526-B4DC-8F3416ABC50F}" type="sibTrans" cxnId="{A7CBA4F9-23B7-4CD8-BD69-10DF6E7E8244}">
      <dgm:prSet/>
      <dgm:spPr/>
      <dgm:t>
        <a:bodyPr/>
        <a:lstStyle/>
        <a:p>
          <a:endParaRPr lang="en-SG"/>
        </a:p>
      </dgm:t>
    </dgm:pt>
    <dgm:pt modelId="{750ACE11-0616-4E8E-8FB3-ED2983AE2D8F}">
      <dgm:prSet phldrT="[Text]"/>
      <dgm:spPr/>
      <dgm:t>
        <a:bodyPr/>
        <a:lstStyle/>
        <a:p>
          <a:r>
            <a:rPr lang="en-SG" dirty="0"/>
            <a:t>CC2650</a:t>
          </a:r>
          <a:r>
            <a:rPr lang="en-SG" baseline="0" dirty="0"/>
            <a:t> </a:t>
          </a:r>
          <a:r>
            <a:rPr lang="en-SG" baseline="0" dirty="0" err="1"/>
            <a:t>SensorTag</a:t>
          </a:r>
          <a:r>
            <a:rPr lang="en-SG" baseline="0" dirty="0"/>
            <a:t> MCU for collection and processing the PPG signals</a:t>
          </a:r>
          <a:endParaRPr lang="en-SG" dirty="0"/>
        </a:p>
      </dgm:t>
    </dgm:pt>
    <dgm:pt modelId="{3F00679F-208D-4038-8213-A734D735CEDF}" type="parTrans" cxnId="{AD1CC742-D345-47AB-B272-A62F82C3987C}">
      <dgm:prSet/>
      <dgm:spPr/>
      <dgm:t>
        <a:bodyPr/>
        <a:lstStyle/>
        <a:p>
          <a:endParaRPr lang="en-SG"/>
        </a:p>
      </dgm:t>
    </dgm:pt>
    <dgm:pt modelId="{1FA37ECF-BE9A-4C03-85AB-44EA1E07E2F7}" type="sibTrans" cxnId="{AD1CC742-D345-47AB-B272-A62F82C3987C}">
      <dgm:prSet/>
      <dgm:spPr/>
      <dgm:t>
        <a:bodyPr/>
        <a:lstStyle/>
        <a:p>
          <a:endParaRPr lang="en-SG"/>
        </a:p>
      </dgm:t>
    </dgm:pt>
    <dgm:pt modelId="{AF5670C2-FBB8-4830-A1D2-13C8D3BD4C15}">
      <dgm:prSet phldrT="[Text]"/>
      <dgm:spPr/>
      <dgm:t>
        <a:bodyPr/>
        <a:lstStyle/>
        <a:p>
          <a:r>
            <a:rPr lang="en-SG" dirty="0"/>
            <a:t>pH Sensing approach</a:t>
          </a:r>
        </a:p>
      </dgm:t>
    </dgm:pt>
    <dgm:pt modelId="{B5A11DFF-1276-401A-9A62-FDE0EA6BA5ED}" type="parTrans" cxnId="{823B8676-0A4B-4E66-AE2B-F62AA7882E02}">
      <dgm:prSet/>
      <dgm:spPr/>
      <dgm:t>
        <a:bodyPr/>
        <a:lstStyle/>
        <a:p>
          <a:endParaRPr lang="en-SG"/>
        </a:p>
      </dgm:t>
    </dgm:pt>
    <dgm:pt modelId="{70C4C75C-44E8-420B-961A-265C9F65AE56}" type="sibTrans" cxnId="{823B8676-0A4B-4E66-AE2B-F62AA7882E02}">
      <dgm:prSet/>
      <dgm:spPr/>
      <dgm:t>
        <a:bodyPr/>
        <a:lstStyle/>
        <a:p>
          <a:endParaRPr lang="en-SG"/>
        </a:p>
      </dgm:t>
    </dgm:pt>
    <dgm:pt modelId="{B564DBF9-15B9-418E-8BAD-480153D0DD15}">
      <dgm:prSet phldrT="[Text]"/>
      <dgm:spPr/>
      <dgm:t>
        <a:bodyPr/>
        <a:lstStyle/>
        <a:p>
          <a:r>
            <a:rPr lang="en-SG" dirty="0"/>
            <a:t>Motion artefact removal from PPG signals</a:t>
          </a:r>
        </a:p>
      </dgm:t>
    </dgm:pt>
    <dgm:pt modelId="{EFC28E18-297F-4EFA-B759-49C96C2AA51E}" type="parTrans" cxnId="{42FD9FC8-A076-4D89-96BC-B939DFB3245B}">
      <dgm:prSet/>
      <dgm:spPr/>
      <dgm:t>
        <a:bodyPr/>
        <a:lstStyle/>
        <a:p>
          <a:endParaRPr lang="en-SG"/>
        </a:p>
      </dgm:t>
    </dgm:pt>
    <dgm:pt modelId="{29845C5D-04BA-4409-9590-90B63ADD7474}" type="sibTrans" cxnId="{42FD9FC8-A076-4D89-96BC-B939DFB3245B}">
      <dgm:prSet/>
      <dgm:spPr/>
      <dgm:t>
        <a:bodyPr/>
        <a:lstStyle/>
        <a:p>
          <a:endParaRPr lang="en-SG"/>
        </a:p>
      </dgm:t>
    </dgm:pt>
    <dgm:pt modelId="{89CC46C6-A59C-4499-A5DA-1FDC78600153}">
      <dgm:prSet phldrT="[Text]"/>
      <dgm:spPr/>
      <dgm:t>
        <a:bodyPr/>
        <a:lstStyle/>
        <a:p>
          <a:r>
            <a:rPr lang="en-SG" dirty="0" err="1"/>
            <a:t>pH,HR</a:t>
          </a:r>
          <a:r>
            <a:rPr lang="en-SG" dirty="0"/>
            <a:t>, SpO2 Estimation </a:t>
          </a:r>
        </a:p>
      </dgm:t>
    </dgm:pt>
    <dgm:pt modelId="{955EAED6-6BAE-4161-9A3F-D4C333F2A939}" type="parTrans" cxnId="{67210C5B-7A47-4609-8BE4-EBAF69448E2D}">
      <dgm:prSet/>
      <dgm:spPr/>
      <dgm:t>
        <a:bodyPr/>
        <a:lstStyle/>
        <a:p>
          <a:endParaRPr lang="en-SG"/>
        </a:p>
      </dgm:t>
    </dgm:pt>
    <dgm:pt modelId="{25C7C57E-02D8-40E3-A1B6-22C6BB0B774C}" type="sibTrans" cxnId="{67210C5B-7A47-4609-8BE4-EBAF69448E2D}">
      <dgm:prSet/>
      <dgm:spPr/>
      <dgm:t>
        <a:bodyPr/>
        <a:lstStyle/>
        <a:p>
          <a:endParaRPr lang="en-SG"/>
        </a:p>
      </dgm:t>
    </dgm:pt>
    <dgm:pt modelId="{56CB6834-8C54-44B5-B6A6-D54C8B683B8E}" type="pres">
      <dgm:prSet presAssocID="{EFC51658-0227-4AE5-A0A0-A08EEF364CD2}" presName="diagram" presStyleCnt="0">
        <dgm:presLayoutVars>
          <dgm:dir/>
          <dgm:resizeHandles val="exact"/>
        </dgm:presLayoutVars>
      </dgm:prSet>
      <dgm:spPr/>
    </dgm:pt>
    <dgm:pt modelId="{C086B343-CCAC-49DC-B42D-1338D028BD06}" type="pres">
      <dgm:prSet presAssocID="{1630C72C-CC71-4C70-BAF6-CECBBA4A9327}" presName="node" presStyleLbl="node1" presStyleIdx="0" presStyleCnt="5">
        <dgm:presLayoutVars>
          <dgm:bulletEnabled val="1"/>
        </dgm:presLayoutVars>
      </dgm:prSet>
      <dgm:spPr/>
    </dgm:pt>
    <dgm:pt modelId="{909EABE8-C5A3-4755-AB57-57580178A8CE}" type="pres">
      <dgm:prSet presAssocID="{B0814E9A-82D6-4526-B4DC-8F3416ABC50F}" presName="sibTrans" presStyleLbl="sibTrans2D1" presStyleIdx="0" presStyleCnt="4"/>
      <dgm:spPr/>
    </dgm:pt>
    <dgm:pt modelId="{185378EC-29B2-4B59-80EE-ECFA48F71BDD}" type="pres">
      <dgm:prSet presAssocID="{B0814E9A-82D6-4526-B4DC-8F3416ABC50F}" presName="connectorText" presStyleLbl="sibTrans2D1" presStyleIdx="0" presStyleCnt="4"/>
      <dgm:spPr/>
    </dgm:pt>
    <dgm:pt modelId="{F575F3F4-A204-4403-A837-092D33C00363}" type="pres">
      <dgm:prSet presAssocID="{750ACE11-0616-4E8E-8FB3-ED2983AE2D8F}" presName="node" presStyleLbl="node1" presStyleIdx="1" presStyleCnt="5">
        <dgm:presLayoutVars>
          <dgm:bulletEnabled val="1"/>
        </dgm:presLayoutVars>
      </dgm:prSet>
      <dgm:spPr/>
    </dgm:pt>
    <dgm:pt modelId="{19F3E09F-68A2-4D08-BA28-4F34D51CC6A0}" type="pres">
      <dgm:prSet presAssocID="{1FA37ECF-BE9A-4C03-85AB-44EA1E07E2F7}" presName="sibTrans" presStyleLbl="sibTrans2D1" presStyleIdx="1" presStyleCnt="4"/>
      <dgm:spPr/>
    </dgm:pt>
    <dgm:pt modelId="{498467CC-6DD2-486C-AF0A-413DBC7849C8}" type="pres">
      <dgm:prSet presAssocID="{1FA37ECF-BE9A-4C03-85AB-44EA1E07E2F7}" presName="connectorText" presStyleLbl="sibTrans2D1" presStyleIdx="1" presStyleCnt="4"/>
      <dgm:spPr/>
    </dgm:pt>
    <dgm:pt modelId="{2DB33762-268F-413F-AAB9-CAC319D48DF0}" type="pres">
      <dgm:prSet presAssocID="{AF5670C2-FBB8-4830-A1D2-13C8D3BD4C15}" presName="node" presStyleLbl="node1" presStyleIdx="2" presStyleCnt="5">
        <dgm:presLayoutVars>
          <dgm:bulletEnabled val="1"/>
        </dgm:presLayoutVars>
      </dgm:prSet>
      <dgm:spPr/>
    </dgm:pt>
    <dgm:pt modelId="{F3C85DAE-30CB-4FFC-AEE8-4261A6F96D9E}" type="pres">
      <dgm:prSet presAssocID="{70C4C75C-44E8-420B-961A-265C9F65AE56}" presName="sibTrans" presStyleLbl="sibTrans2D1" presStyleIdx="2" presStyleCnt="4"/>
      <dgm:spPr/>
    </dgm:pt>
    <dgm:pt modelId="{CCB89538-2729-4148-B693-86ACD0844167}" type="pres">
      <dgm:prSet presAssocID="{70C4C75C-44E8-420B-961A-265C9F65AE56}" presName="connectorText" presStyleLbl="sibTrans2D1" presStyleIdx="2" presStyleCnt="4"/>
      <dgm:spPr/>
    </dgm:pt>
    <dgm:pt modelId="{FB775264-5862-4426-ABB3-9DEAD52CE249}" type="pres">
      <dgm:prSet presAssocID="{B564DBF9-15B9-418E-8BAD-480153D0DD15}" presName="node" presStyleLbl="node1" presStyleIdx="3" presStyleCnt="5">
        <dgm:presLayoutVars>
          <dgm:bulletEnabled val="1"/>
        </dgm:presLayoutVars>
      </dgm:prSet>
      <dgm:spPr/>
    </dgm:pt>
    <dgm:pt modelId="{E75D497E-111B-4851-81BF-D2C299AA011D}" type="pres">
      <dgm:prSet presAssocID="{29845C5D-04BA-4409-9590-90B63ADD7474}" presName="sibTrans" presStyleLbl="sibTrans2D1" presStyleIdx="3" presStyleCnt="4"/>
      <dgm:spPr/>
    </dgm:pt>
    <dgm:pt modelId="{875B347E-87E6-45B5-8B9A-FD78716E5016}" type="pres">
      <dgm:prSet presAssocID="{29845C5D-04BA-4409-9590-90B63ADD7474}" presName="connectorText" presStyleLbl="sibTrans2D1" presStyleIdx="3" presStyleCnt="4"/>
      <dgm:spPr/>
    </dgm:pt>
    <dgm:pt modelId="{B77F67EF-9D26-46D6-A551-E5EC6986BDC2}" type="pres">
      <dgm:prSet presAssocID="{89CC46C6-A59C-4499-A5DA-1FDC78600153}" presName="node" presStyleLbl="node1" presStyleIdx="4" presStyleCnt="5">
        <dgm:presLayoutVars>
          <dgm:bulletEnabled val="1"/>
        </dgm:presLayoutVars>
      </dgm:prSet>
      <dgm:spPr/>
    </dgm:pt>
  </dgm:ptLst>
  <dgm:cxnLst>
    <dgm:cxn modelId="{0A00C004-F7E8-4B61-9B3A-AAF4F3F27DC6}" type="presOf" srcId="{29845C5D-04BA-4409-9590-90B63ADD7474}" destId="{875B347E-87E6-45B5-8B9A-FD78716E5016}" srcOrd="1" destOrd="0" presId="urn:microsoft.com/office/officeart/2005/8/layout/process5"/>
    <dgm:cxn modelId="{4F25CE0F-E644-4E65-8557-2F498B6D6B74}" type="presOf" srcId="{750ACE11-0616-4E8E-8FB3-ED2983AE2D8F}" destId="{F575F3F4-A204-4403-A837-092D33C00363}" srcOrd="0" destOrd="0" presId="urn:microsoft.com/office/officeart/2005/8/layout/process5"/>
    <dgm:cxn modelId="{4E362720-9D2A-4773-AABC-3D6FB855006F}" type="presOf" srcId="{EFC51658-0227-4AE5-A0A0-A08EEF364CD2}" destId="{56CB6834-8C54-44B5-B6A6-D54C8B683B8E}" srcOrd="0" destOrd="0" presId="urn:microsoft.com/office/officeart/2005/8/layout/process5"/>
    <dgm:cxn modelId="{A5608B27-7844-48BB-B6A6-C84C40C40C37}" type="presOf" srcId="{1FA37ECF-BE9A-4C03-85AB-44EA1E07E2F7}" destId="{19F3E09F-68A2-4D08-BA28-4F34D51CC6A0}" srcOrd="0" destOrd="0" presId="urn:microsoft.com/office/officeart/2005/8/layout/process5"/>
    <dgm:cxn modelId="{7B569F34-2D92-458F-B931-449EE45AA6E0}" type="presOf" srcId="{70C4C75C-44E8-420B-961A-265C9F65AE56}" destId="{CCB89538-2729-4148-B693-86ACD0844167}" srcOrd="1" destOrd="0" presId="urn:microsoft.com/office/officeart/2005/8/layout/process5"/>
    <dgm:cxn modelId="{67210C5B-7A47-4609-8BE4-EBAF69448E2D}" srcId="{EFC51658-0227-4AE5-A0A0-A08EEF364CD2}" destId="{89CC46C6-A59C-4499-A5DA-1FDC78600153}" srcOrd="4" destOrd="0" parTransId="{955EAED6-6BAE-4161-9A3F-D4C333F2A939}" sibTransId="{25C7C57E-02D8-40E3-A1B6-22C6BB0B774C}"/>
    <dgm:cxn modelId="{AD1CC742-D345-47AB-B272-A62F82C3987C}" srcId="{EFC51658-0227-4AE5-A0A0-A08EEF364CD2}" destId="{750ACE11-0616-4E8E-8FB3-ED2983AE2D8F}" srcOrd="1" destOrd="0" parTransId="{3F00679F-208D-4038-8213-A734D735CEDF}" sibTransId="{1FA37ECF-BE9A-4C03-85AB-44EA1E07E2F7}"/>
    <dgm:cxn modelId="{823B8676-0A4B-4E66-AE2B-F62AA7882E02}" srcId="{EFC51658-0227-4AE5-A0A0-A08EEF364CD2}" destId="{AF5670C2-FBB8-4830-A1D2-13C8D3BD4C15}" srcOrd="2" destOrd="0" parTransId="{B5A11DFF-1276-401A-9A62-FDE0EA6BA5ED}" sibTransId="{70C4C75C-44E8-420B-961A-265C9F65AE56}"/>
    <dgm:cxn modelId="{29B58457-2C2E-4831-8AE1-6E474F58618D}" type="presOf" srcId="{AF5670C2-FBB8-4830-A1D2-13C8D3BD4C15}" destId="{2DB33762-268F-413F-AAB9-CAC319D48DF0}" srcOrd="0" destOrd="0" presId="urn:microsoft.com/office/officeart/2005/8/layout/process5"/>
    <dgm:cxn modelId="{7C89EF7B-B971-433E-8A34-5C504D71B191}" type="presOf" srcId="{1630C72C-CC71-4C70-BAF6-CECBBA4A9327}" destId="{C086B343-CCAC-49DC-B42D-1338D028BD06}" srcOrd="0" destOrd="0" presId="urn:microsoft.com/office/officeart/2005/8/layout/process5"/>
    <dgm:cxn modelId="{48670A81-91CE-4D9D-B670-494D9982F9AC}" type="presOf" srcId="{B564DBF9-15B9-418E-8BAD-480153D0DD15}" destId="{FB775264-5862-4426-ABB3-9DEAD52CE249}" srcOrd="0" destOrd="0" presId="urn:microsoft.com/office/officeart/2005/8/layout/process5"/>
    <dgm:cxn modelId="{06ECE683-06DC-4559-8A79-9C9F7FFD7EAA}" type="presOf" srcId="{B0814E9A-82D6-4526-B4DC-8F3416ABC50F}" destId="{185378EC-29B2-4B59-80EE-ECFA48F71BDD}" srcOrd="1" destOrd="0" presId="urn:microsoft.com/office/officeart/2005/8/layout/process5"/>
    <dgm:cxn modelId="{EB256EB0-2BC4-4C31-8175-0B0C17054DAC}" type="presOf" srcId="{70C4C75C-44E8-420B-961A-265C9F65AE56}" destId="{F3C85DAE-30CB-4FFC-AEE8-4261A6F96D9E}" srcOrd="0" destOrd="0" presId="urn:microsoft.com/office/officeart/2005/8/layout/process5"/>
    <dgm:cxn modelId="{4EE07AB6-702A-42E2-9C77-CB99267745FB}" type="presOf" srcId="{B0814E9A-82D6-4526-B4DC-8F3416ABC50F}" destId="{909EABE8-C5A3-4755-AB57-57580178A8CE}" srcOrd="0" destOrd="0" presId="urn:microsoft.com/office/officeart/2005/8/layout/process5"/>
    <dgm:cxn modelId="{42FD9FC8-A076-4D89-96BC-B939DFB3245B}" srcId="{EFC51658-0227-4AE5-A0A0-A08EEF364CD2}" destId="{B564DBF9-15B9-418E-8BAD-480153D0DD15}" srcOrd="3" destOrd="0" parTransId="{EFC28E18-297F-4EFA-B759-49C96C2AA51E}" sibTransId="{29845C5D-04BA-4409-9590-90B63ADD7474}"/>
    <dgm:cxn modelId="{48D674D8-4025-4258-AB3C-AB9C56502FB8}" type="presOf" srcId="{89CC46C6-A59C-4499-A5DA-1FDC78600153}" destId="{B77F67EF-9D26-46D6-A551-E5EC6986BDC2}" srcOrd="0" destOrd="0" presId="urn:microsoft.com/office/officeart/2005/8/layout/process5"/>
    <dgm:cxn modelId="{ECFEFEE6-4AFF-4FFC-9999-58A4FD780F4A}" type="presOf" srcId="{29845C5D-04BA-4409-9590-90B63ADD7474}" destId="{E75D497E-111B-4851-81BF-D2C299AA011D}" srcOrd="0" destOrd="0" presId="urn:microsoft.com/office/officeart/2005/8/layout/process5"/>
    <dgm:cxn modelId="{62F19CE8-3B55-438E-A005-D284C814760F}" type="presOf" srcId="{1FA37ECF-BE9A-4C03-85AB-44EA1E07E2F7}" destId="{498467CC-6DD2-486C-AF0A-413DBC7849C8}" srcOrd="1" destOrd="0" presId="urn:microsoft.com/office/officeart/2005/8/layout/process5"/>
    <dgm:cxn modelId="{A7CBA4F9-23B7-4CD8-BD69-10DF6E7E8244}" srcId="{EFC51658-0227-4AE5-A0A0-A08EEF364CD2}" destId="{1630C72C-CC71-4C70-BAF6-CECBBA4A9327}" srcOrd="0" destOrd="0" parTransId="{E1597520-8219-4C83-8322-5F5133E44A59}" sibTransId="{B0814E9A-82D6-4526-B4DC-8F3416ABC50F}"/>
    <dgm:cxn modelId="{CA227646-E9CC-4917-9EC1-83A2BBBD8728}" type="presParOf" srcId="{56CB6834-8C54-44B5-B6A6-D54C8B683B8E}" destId="{C086B343-CCAC-49DC-B42D-1338D028BD06}" srcOrd="0" destOrd="0" presId="urn:microsoft.com/office/officeart/2005/8/layout/process5"/>
    <dgm:cxn modelId="{DD3932DD-58C6-4B5A-96C7-75251C0CD155}" type="presParOf" srcId="{56CB6834-8C54-44B5-B6A6-D54C8B683B8E}" destId="{909EABE8-C5A3-4755-AB57-57580178A8CE}" srcOrd="1" destOrd="0" presId="urn:microsoft.com/office/officeart/2005/8/layout/process5"/>
    <dgm:cxn modelId="{D39519F3-AB87-437C-A383-B53F3A1FBC0D}" type="presParOf" srcId="{909EABE8-C5A3-4755-AB57-57580178A8CE}" destId="{185378EC-29B2-4B59-80EE-ECFA48F71BDD}" srcOrd="0" destOrd="0" presId="urn:microsoft.com/office/officeart/2005/8/layout/process5"/>
    <dgm:cxn modelId="{F87D6F80-EBAD-4ABC-9F6A-C07CA4238C7F}" type="presParOf" srcId="{56CB6834-8C54-44B5-B6A6-D54C8B683B8E}" destId="{F575F3F4-A204-4403-A837-092D33C00363}" srcOrd="2" destOrd="0" presId="urn:microsoft.com/office/officeart/2005/8/layout/process5"/>
    <dgm:cxn modelId="{C5C39993-950A-4343-A638-E51F66A122AF}" type="presParOf" srcId="{56CB6834-8C54-44B5-B6A6-D54C8B683B8E}" destId="{19F3E09F-68A2-4D08-BA28-4F34D51CC6A0}" srcOrd="3" destOrd="0" presId="urn:microsoft.com/office/officeart/2005/8/layout/process5"/>
    <dgm:cxn modelId="{C067A61A-1DC1-483F-85BF-467DAC3AAFEB}" type="presParOf" srcId="{19F3E09F-68A2-4D08-BA28-4F34D51CC6A0}" destId="{498467CC-6DD2-486C-AF0A-413DBC7849C8}" srcOrd="0" destOrd="0" presId="urn:microsoft.com/office/officeart/2005/8/layout/process5"/>
    <dgm:cxn modelId="{3921BE48-5F1D-43F5-B7E1-85F9697F3E6A}" type="presParOf" srcId="{56CB6834-8C54-44B5-B6A6-D54C8B683B8E}" destId="{2DB33762-268F-413F-AAB9-CAC319D48DF0}" srcOrd="4" destOrd="0" presId="urn:microsoft.com/office/officeart/2005/8/layout/process5"/>
    <dgm:cxn modelId="{55063AD2-A130-49E6-99BC-AC18E784DDE3}" type="presParOf" srcId="{56CB6834-8C54-44B5-B6A6-D54C8B683B8E}" destId="{F3C85DAE-30CB-4FFC-AEE8-4261A6F96D9E}" srcOrd="5" destOrd="0" presId="urn:microsoft.com/office/officeart/2005/8/layout/process5"/>
    <dgm:cxn modelId="{3894141C-BB15-4A9F-90EE-6BDFD5C42A7C}" type="presParOf" srcId="{F3C85DAE-30CB-4FFC-AEE8-4261A6F96D9E}" destId="{CCB89538-2729-4148-B693-86ACD0844167}" srcOrd="0" destOrd="0" presId="urn:microsoft.com/office/officeart/2005/8/layout/process5"/>
    <dgm:cxn modelId="{0CAA72EB-0749-4C47-9866-97BBA91B1DD6}" type="presParOf" srcId="{56CB6834-8C54-44B5-B6A6-D54C8B683B8E}" destId="{FB775264-5862-4426-ABB3-9DEAD52CE249}" srcOrd="6" destOrd="0" presId="urn:microsoft.com/office/officeart/2005/8/layout/process5"/>
    <dgm:cxn modelId="{9043B807-A9CD-4952-B2AF-BC2D4DC39A90}" type="presParOf" srcId="{56CB6834-8C54-44B5-B6A6-D54C8B683B8E}" destId="{E75D497E-111B-4851-81BF-D2C299AA011D}" srcOrd="7" destOrd="0" presId="urn:microsoft.com/office/officeart/2005/8/layout/process5"/>
    <dgm:cxn modelId="{5A23BB86-B593-4964-B4EE-D95653681E91}" type="presParOf" srcId="{E75D497E-111B-4851-81BF-D2C299AA011D}" destId="{875B347E-87E6-45B5-8B9A-FD78716E5016}" srcOrd="0" destOrd="0" presId="urn:microsoft.com/office/officeart/2005/8/layout/process5"/>
    <dgm:cxn modelId="{63BDC0A6-BC8A-4B95-865B-2FD46358F64F}" type="presParOf" srcId="{56CB6834-8C54-44B5-B6A6-D54C8B683B8E}" destId="{B77F67EF-9D26-46D6-A551-E5EC6986BDC2}" srcOrd="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2B5CF0-B651-4539-A55D-2630C86742C4}" type="doc">
      <dgm:prSet loTypeId="urn:microsoft.com/office/officeart/2005/8/layout/process4" loCatId="process" qsTypeId="urn:microsoft.com/office/officeart/2005/8/quickstyle/simple5" qsCatId="simple" csTypeId="urn:microsoft.com/office/officeart/2005/8/colors/accent1_2" csCatId="accent1" phldr="1"/>
      <dgm:spPr/>
      <dgm:t>
        <a:bodyPr/>
        <a:lstStyle/>
        <a:p>
          <a:endParaRPr lang="en-SG"/>
        </a:p>
      </dgm:t>
    </dgm:pt>
    <dgm:pt modelId="{FFA5C0CA-1FC0-4F45-A425-9F5F506688D1}">
      <dgm:prSet phldrT="[Text]" custT="1"/>
      <dgm:spPr/>
      <dgm:t>
        <a:bodyPr/>
        <a:lstStyle/>
        <a:p>
          <a:r>
            <a:rPr lang="en-SG" sz="1900" dirty="0"/>
            <a:t>Signal decomposition</a:t>
          </a:r>
        </a:p>
      </dgm:t>
    </dgm:pt>
    <dgm:pt modelId="{641B0929-4409-4DE2-B544-59A876365A04}" type="parTrans" cxnId="{A9FAC203-8D3E-4428-86B7-3220AA6B3381}">
      <dgm:prSet/>
      <dgm:spPr/>
      <dgm:t>
        <a:bodyPr/>
        <a:lstStyle/>
        <a:p>
          <a:endParaRPr lang="en-SG"/>
        </a:p>
      </dgm:t>
    </dgm:pt>
    <dgm:pt modelId="{86D617B8-98CB-43B7-9802-22AE57B7C281}" type="sibTrans" cxnId="{A9FAC203-8D3E-4428-86B7-3220AA6B3381}">
      <dgm:prSet/>
      <dgm:spPr/>
      <dgm:t>
        <a:bodyPr/>
        <a:lstStyle/>
        <a:p>
          <a:endParaRPr lang="en-SG"/>
        </a:p>
      </dgm:t>
    </dgm:pt>
    <dgm:pt modelId="{1C14A3A6-4624-4F4C-B641-29322862328E}">
      <dgm:prSet phldrT="[Text]" custT="1"/>
      <dgm:spPr/>
      <dgm:t>
        <a:bodyPr/>
        <a:lstStyle/>
        <a:p>
          <a:r>
            <a:rPr lang="en-SG" sz="1900" dirty="0"/>
            <a:t>Sparse signal reconstruction</a:t>
          </a:r>
        </a:p>
      </dgm:t>
    </dgm:pt>
    <dgm:pt modelId="{830CD20A-10C6-44C9-A06C-7A3DEF651468}" type="parTrans" cxnId="{1ADDC903-699D-43C3-AF48-0C50FBF0DB92}">
      <dgm:prSet/>
      <dgm:spPr/>
      <dgm:t>
        <a:bodyPr/>
        <a:lstStyle/>
        <a:p>
          <a:endParaRPr lang="en-SG"/>
        </a:p>
      </dgm:t>
    </dgm:pt>
    <dgm:pt modelId="{1FDEF822-094D-4CD0-A3C2-4CEDAB070A1D}" type="sibTrans" cxnId="{1ADDC903-699D-43C3-AF48-0C50FBF0DB92}">
      <dgm:prSet/>
      <dgm:spPr/>
      <dgm:t>
        <a:bodyPr/>
        <a:lstStyle/>
        <a:p>
          <a:endParaRPr lang="en-SG"/>
        </a:p>
      </dgm:t>
    </dgm:pt>
    <dgm:pt modelId="{86339882-6A10-4138-AC22-A21F88025BE1}">
      <dgm:prSet phldrT="[Text]"/>
      <dgm:spPr/>
      <dgm:t>
        <a:bodyPr/>
        <a:lstStyle/>
        <a:p>
          <a:r>
            <a:rPr lang="en-SG" dirty="0"/>
            <a:t>Spectral peak tracking and verification</a:t>
          </a:r>
        </a:p>
      </dgm:t>
    </dgm:pt>
    <dgm:pt modelId="{0ABD4181-2EE9-4A5F-86A5-C6009B2FA803}" type="parTrans" cxnId="{0041B4C8-D69D-4069-A5FB-F8E2B5A1F5AF}">
      <dgm:prSet/>
      <dgm:spPr/>
      <dgm:t>
        <a:bodyPr/>
        <a:lstStyle/>
        <a:p>
          <a:endParaRPr lang="en-SG"/>
        </a:p>
      </dgm:t>
    </dgm:pt>
    <dgm:pt modelId="{21499D76-B450-47ED-BEE0-FAE05B03C5AF}" type="sibTrans" cxnId="{0041B4C8-D69D-4069-A5FB-F8E2B5A1F5AF}">
      <dgm:prSet/>
      <dgm:spPr/>
      <dgm:t>
        <a:bodyPr/>
        <a:lstStyle/>
        <a:p>
          <a:endParaRPr lang="en-SG"/>
        </a:p>
      </dgm:t>
    </dgm:pt>
    <dgm:pt modelId="{DF01EE4B-12E5-4BA5-B6EF-C652C62B5212}">
      <dgm:prSet custT="1"/>
      <dgm:spPr/>
      <dgm:t>
        <a:bodyPr/>
        <a:lstStyle/>
        <a:p>
          <a:r>
            <a:rPr lang="en-SG" sz="1600" b="1" i="1" dirty="0"/>
            <a:t>Removes overlapping motion artefact frequencies between PPG and accelerometer </a:t>
          </a:r>
          <a:endParaRPr lang="en-SG" sz="1600" dirty="0"/>
        </a:p>
      </dgm:t>
    </dgm:pt>
    <dgm:pt modelId="{BD4DE40B-ADB7-4896-96F2-D298BDC17E9B}" type="parTrans" cxnId="{335A67A7-4077-400E-B3E9-6CE5C19FCBF0}">
      <dgm:prSet/>
      <dgm:spPr/>
      <dgm:t>
        <a:bodyPr/>
        <a:lstStyle/>
        <a:p>
          <a:endParaRPr lang="en-SG"/>
        </a:p>
      </dgm:t>
    </dgm:pt>
    <dgm:pt modelId="{52F93D70-2581-4397-BE2E-954286CF00B9}" type="sibTrans" cxnId="{335A67A7-4077-400E-B3E9-6CE5C19FCBF0}">
      <dgm:prSet/>
      <dgm:spPr/>
      <dgm:t>
        <a:bodyPr/>
        <a:lstStyle/>
        <a:p>
          <a:endParaRPr lang="en-SG"/>
        </a:p>
      </dgm:t>
    </dgm:pt>
    <dgm:pt modelId="{66AEDF9A-3518-4CF8-BC73-BBF459CDB661}">
      <dgm:prSet custT="1"/>
      <dgm:spPr/>
      <dgm:t>
        <a:bodyPr/>
        <a:lstStyle/>
        <a:p>
          <a:r>
            <a:rPr lang="en-SG" sz="1600" b="1" i="1" dirty="0" err="1"/>
            <a:t>Sparsifies</a:t>
          </a:r>
          <a:r>
            <a:rPr lang="en-SG" sz="1600" b="1" i="1" dirty="0"/>
            <a:t> the PPG spectrum resulting in a high resolution spectrum</a:t>
          </a:r>
          <a:endParaRPr lang="en-SG" sz="1600" dirty="0"/>
        </a:p>
      </dgm:t>
    </dgm:pt>
    <dgm:pt modelId="{D786B2E8-81A5-4DD0-BACB-9AB2CD0826DE}" type="parTrans" cxnId="{5DD20FFE-847B-48A4-BF7D-720BA5DD3E95}">
      <dgm:prSet/>
      <dgm:spPr/>
      <dgm:t>
        <a:bodyPr/>
        <a:lstStyle/>
        <a:p>
          <a:endParaRPr lang="en-SG"/>
        </a:p>
      </dgm:t>
    </dgm:pt>
    <dgm:pt modelId="{899E8FD6-9FAD-426F-8C1B-7C29E9D8AE6E}" type="sibTrans" cxnId="{5DD20FFE-847B-48A4-BF7D-720BA5DD3E95}">
      <dgm:prSet/>
      <dgm:spPr/>
      <dgm:t>
        <a:bodyPr/>
        <a:lstStyle/>
        <a:p>
          <a:endParaRPr lang="en-SG"/>
        </a:p>
      </dgm:t>
    </dgm:pt>
    <dgm:pt modelId="{33180EEE-6533-4D39-872E-35668C2FC70B}">
      <dgm:prSet custT="1"/>
      <dgm:spPr/>
      <dgm:t>
        <a:bodyPr/>
        <a:lstStyle/>
        <a:p>
          <a:r>
            <a:rPr lang="en-SG" sz="1600" b="1" i="1" dirty="0"/>
            <a:t>Selects spectral peak that corresponds to HR (rejects non-existent heart rate peak)</a:t>
          </a:r>
          <a:endParaRPr lang="en-SG" sz="1600" dirty="0"/>
        </a:p>
      </dgm:t>
    </dgm:pt>
    <dgm:pt modelId="{1B2EA5D6-6395-4539-A8DB-FFE8818AA0A0}" type="parTrans" cxnId="{33EFD3AB-FCB9-479A-974F-DFE907E10003}">
      <dgm:prSet/>
      <dgm:spPr/>
      <dgm:t>
        <a:bodyPr/>
        <a:lstStyle/>
        <a:p>
          <a:endParaRPr lang="en-SG"/>
        </a:p>
      </dgm:t>
    </dgm:pt>
    <dgm:pt modelId="{CC664D53-9D88-4764-9B3F-AE8165B4BA9B}" type="sibTrans" cxnId="{33EFD3AB-FCB9-479A-974F-DFE907E10003}">
      <dgm:prSet/>
      <dgm:spPr/>
      <dgm:t>
        <a:bodyPr/>
        <a:lstStyle/>
        <a:p>
          <a:endParaRPr lang="en-SG"/>
        </a:p>
      </dgm:t>
    </dgm:pt>
    <dgm:pt modelId="{CB9C8FB8-1BC3-473B-8180-DF21C71FD424}" type="pres">
      <dgm:prSet presAssocID="{102B5CF0-B651-4539-A55D-2630C86742C4}" presName="Name0" presStyleCnt="0">
        <dgm:presLayoutVars>
          <dgm:dir/>
          <dgm:animLvl val="lvl"/>
          <dgm:resizeHandles val="exact"/>
        </dgm:presLayoutVars>
      </dgm:prSet>
      <dgm:spPr/>
    </dgm:pt>
    <dgm:pt modelId="{2C465768-3EE6-4EF8-B953-68BEE57DBC06}" type="pres">
      <dgm:prSet presAssocID="{86339882-6A10-4138-AC22-A21F88025BE1}" presName="boxAndChildren" presStyleCnt="0"/>
      <dgm:spPr/>
    </dgm:pt>
    <dgm:pt modelId="{8C5D05A5-C370-4E2D-904E-D64287E15015}" type="pres">
      <dgm:prSet presAssocID="{86339882-6A10-4138-AC22-A21F88025BE1}" presName="parentTextBox" presStyleLbl="node1" presStyleIdx="0" presStyleCnt="3"/>
      <dgm:spPr/>
    </dgm:pt>
    <dgm:pt modelId="{89BB774A-7C2B-4DD1-81AB-C149B4265F02}" type="pres">
      <dgm:prSet presAssocID="{86339882-6A10-4138-AC22-A21F88025BE1}" presName="entireBox" presStyleLbl="node1" presStyleIdx="0" presStyleCnt="3"/>
      <dgm:spPr/>
    </dgm:pt>
    <dgm:pt modelId="{95481B23-56CB-4749-A5B4-55EBC5720660}" type="pres">
      <dgm:prSet presAssocID="{86339882-6A10-4138-AC22-A21F88025BE1}" presName="descendantBox" presStyleCnt="0"/>
      <dgm:spPr/>
    </dgm:pt>
    <dgm:pt modelId="{3F706BFA-65AB-460B-B5E6-9F0166D1115F}" type="pres">
      <dgm:prSet presAssocID="{33180EEE-6533-4D39-872E-35668C2FC70B}" presName="childTextBox" presStyleLbl="fgAccFollowNode1" presStyleIdx="0" presStyleCnt="3">
        <dgm:presLayoutVars>
          <dgm:bulletEnabled val="1"/>
        </dgm:presLayoutVars>
      </dgm:prSet>
      <dgm:spPr/>
    </dgm:pt>
    <dgm:pt modelId="{B75963AB-96F4-4B4F-91E2-7A7BE4FAA690}" type="pres">
      <dgm:prSet presAssocID="{1FDEF822-094D-4CD0-A3C2-4CEDAB070A1D}" presName="sp" presStyleCnt="0"/>
      <dgm:spPr/>
    </dgm:pt>
    <dgm:pt modelId="{E4CFA101-9A33-49CC-AE41-106DB8C45817}" type="pres">
      <dgm:prSet presAssocID="{1C14A3A6-4624-4F4C-B641-29322862328E}" presName="arrowAndChildren" presStyleCnt="0"/>
      <dgm:spPr/>
    </dgm:pt>
    <dgm:pt modelId="{4A700DAD-F978-45FF-B8C0-F0D410110244}" type="pres">
      <dgm:prSet presAssocID="{1C14A3A6-4624-4F4C-B641-29322862328E}" presName="parentTextArrow" presStyleLbl="node1" presStyleIdx="0" presStyleCnt="3"/>
      <dgm:spPr/>
    </dgm:pt>
    <dgm:pt modelId="{25FF73E1-239F-42DD-AB74-030408F34A1E}" type="pres">
      <dgm:prSet presAssocID="{1C14A3A6-4624-4F4C-B641-29322862328E}" presName="arrow" presStyleLbl="node1" presStyleIdx="1" presStyleCnt="3"/>
      <dgm:spPr/>
    </dgm:pt>
    <dgm:pt modelId="{CB6E5787-5599-467E-AFC8-36090FDC32F9}" type="pres">
      <dgm:prSet presAssocID="{1C14A3A6-4624-4F4C-B641-29322862328E}" presName="descendantArrow" presStyleCnt="0"/>
      <dgm:spPr/>
    </dgm:pt>
    <dgm:pt modelId="{7A953E8A-7CBF-4A9F-8CF5-3F611200BD35}" type="pres">
      <dgm:prSet presAssocID="{66AEDF9A-3518-4CF8-BC73-BBF459CDB661}" presName="childTextArrow" presStyleLbl="fgAccFollowNode1" presStyleIdx="1" presStyleCnt="3">
        <dgm:presLayoutVars>
          <dgm:bulletEnabled val="1"/>
        </dgm:presLayoutVars>
      </dgm:prSet>
      <dgm:spPr/>
    </dgm:pt>
    <dgm:pt modelId="{CA9428D1-6CCA-444E-ABEA-DC8FAC9528C6}" type="pres">
      <dgm:prSet presAssocID="{86D617B8-98CB-43B7-9802-22AE57B7C281}" presName="sp" presStyleCnt="0"/>
      <dgm:spPr/>
    </dgm:pt>
    <dgm:pt modelId="{60972616-807E-4A81-9115-4372FB13EED0}" type="pres">
      <dgm:prSet presAssocID="{FFA5C0CA-1FC0-4F45-A425-9F5F506688D1}" presName="arrowAndChildren" presStyleCnt="0"/>
      <dgm:spPr/>
    </dgm:pt>
    <dgm:pt modelId="{A1BF28C6-8BB2-49FF-8D73-C60321F8A254}" type="pres">
      <dgm:prSet presAssocID="{FFA5C0CA-1FC0-4F45-A425-9F5F506688D1}" presName="parentTextArrow" presStyleLbl="node1" presStyleIdx="1" presStyleCnt="3"/>
      <dgm:spPr/>
    </dgm:pt>
    <dgm:pt modelId="{193F8D54-C77C-4962-8603-9546F6256A60}" type="pres">
      <dgm:prSet presAssocID="{FFA5C0CA-1FC0-4F45-A425-9F5F506688D1}" presName="arrow" presStyleLbl="node1" presStyleIdx="2" presStyleCnt="3" custLinFactNeighborX="-775" custLinFactNeighborY="-9633"/>
      <dgm:spPr/>
    </dgm:pt>
    <dgm:pt modelId="{F82B7F2D-F775-48CA-94C0-D174151FE9BD}" type="pres">
      <dgm:prSet presAssocID="{FFA5C0CA-1FC0-4F45-A425-9F5F506688D1}" presName="descendantArrow" presStyleCnt="0"/>
      <dgm:spPr/>
    </dgm:pt>
    <dgm:pt modelId="{4C460D7C-B378-4990-B939-12C03A3C4ACF}" type="pres">
      <dgm:prSet presAssocID="{DF01EE4B-12E5-4BA5-B6EF-C652C62B5212}" presName="childTextArrow" presStyleLbl="fgAccFollowNode1" presStyleIdx="2" presStyleCnt="3">
        <dgm:presLayoutVars>
          <dgm:bulletEnabled val="1"/>
        </dgm:presLayoutVars>
      </dgm:prSet>
      <dgm:spPr/>
    </dgm:pt>
  </dgm:ptLst>
  <dgm:cxnLst>
    <dgm:cxn modelId="{A9FAC203-8D3E-4428-86B7-3220AA6B3381}" srcId="{102B5CF0-B651-4539-A55D-2630C86742C4}" destId="{FFA5C0CA-1FC0-4F45-A425-9F5F506688D1}" srcOrd="0" destOrd="0" parTransId="{641B0929-4409-4DE2-B544-59A876365A04}" sibTransId="{86D617B8-98CB-43B7-9802-22AE57B7C281}"/>
    <dgm:cxn modelId="{1ADDC903-699D-43C3-AF48-0C50FBF0DB92}" srcId="{102B5CF0-B651-4539-A55D-2630C86742C4}" destId="{1C14A3A6-4624-4F4C-B641-29322862328E}" srcOrd="1" destOrd="0" parTransId="{830CD20A-10C6-44C9-A06C-7A3DEF651468}" sibTransId="{1FDEF822-094D-4CD0-A3C2-4CEDAB070A1D}"/>
    <dgm:cxn modelId="{C3C5FF19-72CE-49C3-BADF-613C6C5AC6FA}" type="presOf" srcId="{1C14A3A6-4624-4F4C-B641-29322862328E}" destId="{25FF73E1-239F-42DD-AB74-030408F34A1E}" srcOrd="1" destOrd="0" presId="urn:microsoft.com/office/officeart/2005/8/layout/process4"/>
    <dgm:cxn modelId="{161D902F-A9A6-4323-B3BE-98E8A875BF6F}" type="presOf" srcId="{86339882-6A10-4138-AC22-A21F88025BE1}" destId="{89BB774A-7C2B-4DD1-81AB-C149B4265F02}" srcOrd="1" destOrd="0" presId="urn:microsoft.com/office/officeart/2005/8/layout/process4"/>
    <dgm:cxn modelId="{3B3C9672-916F-4C8D-BD3E-BF13F98F1091}" type="presOf" srcId="{FFA5C0CA-1FC0-4F45-A425-9F5F506688D1}" destId="{193F8D54-C77C-4962-8603-9546F6256A60}" srcOrd="1" destOrd="0" presId="urn:microsoft.com/office/officeart/2005/8/layout/process4"/>
    <dgm:cxn modelId="{D9EC377D-177B-4673-8286-6C9D9223D69D}" type="presOf" srcId="{86339882-6A10-4138-AC22-A21F88025BE1}" destId="{8C5D05A5-C370-4E2D-904E-D64287E15015}" srcOrd="0" destOrd="0" presId="urn:microsoft.com/office/officeart/2005/8/layout/process4"/>
    <dgm:cxn modelId="{52EA2580-1F16-4118-8BA4-02096281F200}" type="presOf" srcId="{FFA5C0CA-1FC0-4F45-A425-9F5F506688D1}" destId="{A1BF28C6-8BB2-49FF-8D73-C60321F8A254}" srcOrd="0" destOrd="0" presId="urn:microsoft.com/office/officeart/2005/8/layout/process4"/>
    <dgm:cxn modelId="{FF05D893-8C5A-4F66-941C-918E92F97492}" type="presOf" srcId="{66AEDF9A-3518-4CF8-BC73-BBF459CDB661}" destId="{7A953E8A-7CBF-4A9F-8CF5-3F611200BD35}" srcOrd="0" destOrd="0" presId="urn:microsoft.com/office/officeart/2005/8/layout/process4"/>
    <dgm:cxn modelId="{A2E26797-385E-4F5F-828F-0EF17FE1FD2D}" type="presOf" srcId="{33180EEE-6533-4D39-872E-35668C2FC70B}" destId="{3F706BFA-65AB-460B-B5E6-9F0166D1115F}" srcOrd="0" destOrd="0" presId="urn:microsoft.com/office/officeart/2005/8/layout/process4"/>
    <dgm:cxn modelId="{D69E23A6-E00E-46DF-842C-336066F1B33F}" type="presOf" srcId="{DF01EE4B-12E5-4BA5-B6EF-C652C62B5212}" destId="{4C460D7C-B378-4990-B939-12C03A3C4ACF}" srcOrd="0" destOrd="0" presId="urn:microsoft.com/office/officeart/2005/8/layout/process4"/>
    <dgm:cxn modelId="{335A67A7-4077-400E-B3E9-6CE5C19FCBF0}" srcId="{FFA5C0CA-1FC0-4F45-A425-9F5F506688D1}" destId="{DF01EE4B-12E5-4BA5-B6EF-C652C62B5212}" srcOrd="0" destOrd="0" parTransId="{BD4DE40B-ADB7-4896-96F2-D298BDC17E9B}" sibTransId="{52F93D70-2581-4397-BE2E-954286CF00B9}"/>
    <dgm:cxn modelId="{4D9E65AA-A3B4-47AC-A79C-780DECE157D5}" type="presOf" srcId="{102B5CF0-B651-4539-A55D-2630C86742C4}" destId="{CB9C8FB8-1BC3-473B-8180-DF21C71FD424}" srcOrd="0" destOrd="0" presId="urn:microsoft.com/office/officeart/2005/8/layout/process4"/>
    <dgm:cxn modelId="{33EFD3AB-FCB9-479A-974F-DFE907E10003}" srcId="{86339882-6A10-4138-AC22-A21F88025BE1}" destId="{33180EEE-6533-4D39-872E-35668C2FC70B}" srcOrd="0" destOrd="0" parTransId="{1B2EA5D6-6395-4539-A8DB-FFE8818AA0A0}" sibTransId="{CC664D53-9D88-4764-9B3F-AE8165B4BA9B}"/>
    <dgm:cxn modelId="{0041B4C8-D69D-4069-A5FB-F8E2B5A1F5AF}" srcId="{102B5CF0-B651-4539-A55D-2630C86742C4}" destId="{86339882-6A10-4138-AC22-A21F88025BE1}" srcOrd="2" destOrd="0" parTransId="{0ABD4181-2EE9-4A5F-86A5-C6009B2FA803}" sibTransId="{21499D76-B450-47ED-BEE0-FAE05B03C5AF}"/>
    <dgm:cxn modelId="{267881FB-717F-449C-B21A-E93E2758D191}" type="presOf" srcId="{1C14A3A6-4624-4F4C-B641-29322862328E}" destId="{4A700DAD-F978-45FF-B8C0-F0D410110244}" srcOrd="0" destOrd="0" presId="urn:microsoft.com/office/officeart/2005/8/layout/process4"/>
    <dgm:cxn modelId="{5DD20FFE-847B-48A4-BF7D-720BA5DD3E95}" srcId="{1C14A3A6-4624-4F4C-B641-29322862328E}" destId="{66AEDF9A-3518-4CF8-BC73-BBF459CDB661}" srcOrd="0" destOrd="0" parTransId="{D786B2E8-81A5-4DD0-BACB-9AB2CD0826DE}" sibTransId="{899E8FD6-9FAD-426F-8C1B-7C29E9D8AE6E}"/>
    <dgm:cxn modelId="{C74752C2-036D-402E-8EF1-8DCB50F42B4C}" type="presParOf" srcId="{CB9C8FB8-1BC3-473B-8180-DF21C71FD424}" destId="{2C465768-3EE6-4EF8-B953-68BEE57DBC06}" srcOrd="0" destOrd="0" presId="urn:microsoft.com/office/officeart/2005/8/layout/process4"/>
    <dgm:cxn modelId="{49E401FC-6D13-46FF-B119-51C514607A57}" type="presParOf" srcId="{2C465768-3EE6-4EF8-B953-68BEE57DBC06}" destId="{8C5D05A5-C370-4E2D-904E-D64287E15015}" srcOrd="0" destOrd="0" presId="urn:microsoft.com/office/officeart/2005/8/layout/process4"/>
    <dgm:cxn modelId="{7E6F8D4C-48ED-4833-96BC-3CBA052BCE01}" type="presParOf" srcId="{2C465768-3EE6-4EF8-B953-68BEE57DBC06}" destId="{89BB774A-7C2B-4DD1-81AB-C149B4265F02}" srcOrd="1" destOrd="0" presId="urn:microsoft.com/office/officeart/2005/8/layout/process4"/>
    <dgm:cxn modelId="{F7438C83-BDFA-445C-B7D3-57A0899194FE}" type="presParOf" srcId="{2C465768-3EE6-4EF8-B953-68BEE57DBC06}" destId="{95481B23-56CB-4749-A5B4-55EBC5720660}" srcOrd="2" destOrd="0" presId="urn:microsoft.com/office/officeart/2005/8/layout/process4"/>
    <dgm:cxn modelId="{2F614CE6-59CE-48F5-8C29-8BBBA7EA61DB}" type="presParOf" srcId="{95481B23-56CB-4749-A5B4-55EBC5720660}" destId="{3F706BFA-65AB-460B-B5E6-9F0166D1115F}" srcOrd="0" destOrd="0" presId="urn:microsoft.com/office/officeart/2005/8/layout/process4"/>
    <dgm:cxn modelId="{A4975701-D498-48D4-B75D-2A475A197438}" type="presParOf" srcId="{CB9C8FB8-1BC3-473B-8180-DF21C71FD424}" destId="{B75963AB-96F4-4B4F-91E2-7A7BE4FAA690}" srcOrd="1" destOrd="0" presId="urn:microsoft.com/office/officeart/2005/8/layout/process4"/>
    <dgm:cxn modelId="{3C63C793-5861-4C87-B6C3-DDD603ABE948}" type="presParOf" srcId="{CB9C8FB8-1BC3-473B-8180-DF21C71FD424}" destId="{E4CFA101-9A33-49CC-AE41-106DB8C45817}" srcOrd="2" destOrd="0" presId="urn:microsoft.com/office/officeart/2005/8/layout/process4"/>
    <dgm:cxn modelId="{4CC58CAE-4105-4A50-8A06-328C7D50FAD0}" type="presParOf" srcId="{E4CFA101-9A33-49CC-AE41-106DB8C45817}" destId="{4A700DAD-F978-45FF-B8C0-F0D410110244}" srcOrd="0" destOrd="0" presId="urn:microsoft.com/office/officeart/2005/8/layout/process4"/>
    <dgm:cxn modelId="{E4660A71-8644-46EE-A0C6-3509E34CDC48}" type="presParOf" srcId="{E4CFA101-9A33-49CC-AE41-106DB8C45817}" destId="{25FF73E1-239F-42DD-AB74-030408F34A1E}" srcOrd="1" destOrd="0" presId="urn:microsoft.com/office/officeart/2005/8/layout/process4"/>
    <dgm:cxn modelId="{206C7A68-74C1-4D59-8C05-43678A81D617}" type="presParOf" srcId="{E4CFA101-9A33-49CC-AE41-106DB8C45817}" destId="{CB6E5787-5599-467E-AFC8-36090FDC32F9}" srcOrd="2" destOrd="0" presId="urn:microsoft.com/office/officeart/2005/8/layout/process4"/>
    <dgm:cxn modelId="{2389ECE6-03FD-4E26-BC42-A8D460BF9818}" type="presParOf" srcId="{CB6E5787-5599-467E-AFC8-36090FDC32F9}" destId="{7A953E8A-7CBF-4A9F-8CF5-3F611200BD35}" srcOrd="0" destOrd="0" presId="urn:microsoft.com/office/officeart/2005/8/layout/process4"/>
    <dgm:cxn modelId="{929D403B-7146-40FD-A34E-56F16E5EAABC}" type="presParOf" srcId="{CB9C8FB8-1BC3-473B-8180-DF21C71FD424}" destId="{CA9428D1-6CCA-444E-ABEA-DC8FAC9528C6}" srcOrd="3" destOrd="0" presId="urn:microsoft.com/office/officeart/2005/8/layout/process4"/>
    <dgm:cxn modelId="{08A28F2B-8C05-473B-9680-3F080E4E0237}" type="presParOf" srcId="{CB9C8FB8-1BC3-473B-8180-DF21C71FD424}" destId="{60972616-807E-4A81-9115-4372FB13EED0}" srcOrd="4" destOrd="0" presId="urn:microsoft.com/office/officeart/2005/8/layout/process4"/>
    <dgm:cxn modelId="{851129FA-B0A4-4584-8557-26E6F2DEF625}" type="presParOf" srcId="{60972616-807E-4A81-9115-4372FB13EED0}" destId="{A1BF28C6-8BB2-49FF-8D73-C60321F8A254}" srcOrd="0" destOrd="0" presId="urn:microsoft.com/office/officeart/2005/8/layout/process4"/>
    <dgm:cxn modelId="{B2D0CA0A-0229-4FAD-B339-7CD1AEF131DD}" type="presParOf" srcId="{60972616-807E-4A81-9115-4372FB13EED0}" destId="{193F8D54-C77C-4962-8603-9546F6256A60}" srcOrd="1" destOrd="0" presId="urn:microsoft.com/office/officeart/2005/8/layout/process4"/>
    <dgm:cxn modelId="{D94FD3DF-7763-4FA1-8604-615D9FD7EE65}" type="presParOf" srcId="{60972616-807E-4A81-9115-4372FB13EED0}" destId="{F82B7F2D-F775-48CA-94C0-D174151FE9BD}" srcOrd="2" destOrd="0" presId="urn:microsoft.com/office/officeart/2005/8/layout/process4"/>
    <dgm:cxn modelId="{8CB34543-66AC-4959-BB93-E5AC40796A25}" type="presParOf" srcId="{F82B7F2D-F775-48CA-94C0-D174151FE9BD}" destId="{4C460D7C-B378-4990-B939-12C03A3C4ACF}"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86B343-CCAC-49DC-B42D-1338D028BD06}">
      <dsp:nvSpPr>
        <dsp:cNvPr id="0" name=""/>
        <dsp:cNvSpPr/>
      </dsp:nvSpPr>
      <dsp:spPr>
        <a:xfrm>
          <a:off x="256125" y="1647"/>
          <a:ext cx="2512144" cy="150728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SG" sz="2200" kern="1200" dirty="0"/>
            <a:t>Pulse Oximeter Mounted with PANI</a:t>
          </a:r>
        </a:p>
      </dsp:txBody>
      <dsp:txXfrm>
        <a:off x="300272" y="45794"/>
        <a:ext cx="2423850" cy="1418992"/>
      </dsp:txXfrm>
    </dsp:sp>
    <dsp:sp modelId="{909EABE8-C5A3-4755-AB57-57580178A8CE}">
      <dsp:nvSpPr>
        <dsp:cNvPr id="0" name=""/>
        <dsp:cNvSpPr/>
      </dsp:nvSpPr>
      <dsp:spPr>
        <a:xfrm>
          <a:off x="2989338" y="443784"/>
          <a:ext cx="532574" cy="62301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SG" sz="1700" kern="1200"/>
        </a:p>
      </dsp:txBody>
      <dsp:txXfrm>
        <a:off x="2989338" y="568386"/>
        <a:ext cx="372802" cy="373807"/>
      </dsp:txXfrm>
    </dsp:sp>
    <dsp:sp modelId="{F575F3F4-A204-4403-A837-092D33C00363}">
      <dsp:nvSpPr>
        <dsp:cNvPr id="0" name=""/>
        <dsp:cNvSpPr/>
      </dsp:nvSpPr>
      <dsp:spPr>
        <a:xfrm>
          <a:off x="3773127" y="1647"/>
          <a:ext cx="2512144" cy="150728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SG" sz="2200" kern="1200" dirty="0"/>
            <a:t>CC2650</a:t>
          </a:r>
          <a:r>
            <a:rPr lang="en-SG" sz="2200" kern="1200" baseline="0" dirty="0"/>
            <a:t> </a:t>
          </a:r>
          <a:r>
            <a:rPr lang="en-SG" sz="2200" kern="1200" baseline="0" dirty="0" err="1"/>
            <a:t>SensorTag</a:t>
          </a:r>
          <a:r>
            <a:rPr lang="en-SG" sz="2200" kern="1200" baseline="0" dirty="0"/>
            <a:t> MCU for collection and processing the PPG signals</a:t>
          </a:r>
          <a:endParaRPr lang="en-SG" sz="2200" kern="1200" dirty="0"/>
        </a:p>
      </dsp:txBody>
      <dsp:txXfrm>
        <a:off x="3817274" y="45794"/>
        <a:ext cx="2423850" cy="1418992"/>
      </dsp:txXfrm>
    </dsp:sp>
    <dsp:sp modelId="{19F3E09F-68A2-4D08-BA28-4F34D51CC6A0}">
      <dsp:nvSpPr>
        <dsp:cNvPr id="0" name=""/>
        <dsp:cNvSpPr/>
      </dsp:nvSpPr>
      <dsp:spPr>
        <a:xfrm>
          <a:off x="6506340" y="443784"/>
          <a:ext cx="532574" cy="62301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SG" sz="1700" kern="1200"/>
        </a:p>
      </dsp:txBody>
      <dsp:txXfrm>
        <a:off x="6506340" y="568386"/>
        <a:ext cx="372802" cy="373807"/>
      </dsp:txXfrm>
    </dsp:sp>
    <dsp:sp modelId="{2DB33762-268F-413F-AAB9-CAC319D48DF0}">
      <dsp:nvSpPr>
        <dsp:cNvPr id="0" name=""/>
        <dsp:cNvSpPr/>
      </dsp:nvSpPr>
      <dsp:spPr>
        <a:xfrm>
          <a:off x="7290129" y="1647"/>
          <a:ext cx="2512144" cy="150728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SG" sz="2200" kern="1200" dirty="0"/>
            <a:t>pH Sensing approach</a:t>
          </a:r>
        </a:p>
      </dsp:txBody>
      <dsp:txXfrm>
        <a:off x="7334276" y="45794"/>
        <a:ext cx="2423850" cy="1418992"/>
      </dsp:txXfrm>
    </dsp:sp>
    <dsp:sp modelId="{F3C85DAE-30CB-4FFC-AEE8-4261A6F96D9E}">
      <dsp:nvSpPr>
        <dsp:cNvPr id="0" name=""/>
        <dsp:cNvSpPr/>
      </dsp:nvSpPr>
      <dsp:spPr>
        <a:xfrm rot="5400000">
          <a:off x="8279914" y="1684783"/>
          <a:ext cx="532574" cy="62301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SG" sz="1700" kern="1200"/>
        </a:p>
      </dsp:txBody>
      <dsp:txXfrm rot="-5400000">
        <a:off x="8359298" y="1730001"/>
        <a:ext cx="373807" cy="372802"/>
      </dsp:txXfrm>
    </dsp:sp>
    <dsp:sp modelId="{FB775264-5862-4426-ABB3-9DEAD52CE249}">
      <dsp:nvSpPr>
        <dsp:cNvPr id="0" name=""/>
        <dsp:cNvSpPr/>
      </dsp:nvSpPr>
      <dsp:spPr>
        <a:xfrm>
          <a:off x="7290129" y="2513791"/>
          <a:ext cx="2512144" cy="150728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SG" sz="2200" kern="1200" dirty="0"/>
            <a:t>Motion artefact removal from PPG signals</a:t>
          </a:r>
        </a:p>
      </dsp:txBody>
      <dsp:txXfrm>
        <a:off x="7334276" y="2557938"/>
        <a:ext cx="2423850" cy="1418992"/>
      </dsp:txXfrm>
    </dsp:sp>
    <dsp:sp modelId="{E75D497E-111B-4851-81BF-D2C299AA011D}">
      <dsp:nvSpPr>
        <dsp:cNvPr id="0" name=""/>
        <dsp:cNvSpPr/>
      </dsp:nvSpPr>
      <dsp:spPr>
        <a:xfrm rot="10800000">
          <a:off x="6536486" y="2955928"/>
          <a:ext cx="532574" cy="62301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SG" sz="1700" kern="1200"/>
        </a:p>
      </dsp:txBody>
      <dsp:txXfrm rot="10800000">
        <a:off x="6696258" y="3080530"/>
        <a:ext cx="372802" cy="373807"/>
      </dsp:txXfrm>
    </dsp:sp>
    <dsp:sp modelId="{B77F67EF-9D26-46D6-A551-E5EC6986BDC2}">
      <dsp:nvSpPr>
        <dsp:cNvPr id="0" name=""/>
        <dsp:cNvSpPr/>
      </dsp:nvSpPr>
      <dsp:spPr>
        <a:xfrm>
          <a:off x="3773127" y="2513791"/>
          <a:ext cx="2512144" cy="150728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SG" sz="2200" kern="1200" dirty="0" err="1"/>
            <a:t>pH,HR</a:t>
          </a:r>
          <a:r>
            <a:rPr lang="en-SG" sz="2200" kern="1200" dirty="0"/>
            <a:t>, SpO2 Estimation </a:t>
          </a:r>
        </a:p>
      </dsp:txBody>
      <dsp:txXfrm>
        <a:off x="3817274" y="2557938"/>
        <a:ext cx="2423850" cy="14189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BB774A-7C2B-4DD1-81AB-C149B4265F02}">
      <dsp:nvSpPr>
        <dsp:cNvPr id="0" name=""/>
        <dsp:cNvSpPr/>
      </dsp:nvSpPr>
      <dsp:spPr>
        <a:xfrm>
          <a:off x="0" y="3044329"/>
          <a:ext cx="4598117" cy="999216"/>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SG" sz="1900" kern="1200" dirty="0"/>
            <a:t>Spectral peak tracking and verification</a:t>
          </a:r>
        </a:p>
      </dsp:txBody>
      <dsp:txXfrm>
        <a:off x="0" y="3044329"/>
        <a:ext cx="4598117" cy="539577"/>
      </dsp:txXfrm>
    </dsp:sp>
    <dsp:sp modelId="{3F706BFA-65AB-460B-B5E6-9F0166D1115F}">
      <dsp:nvSpPr>
        <dsp:cNvPr id="0" name=""/>
        <dsp:cNvSpPr/>
      </dsp:nvSpPr>
      <dsp:spPr>
        <a:xfrm>
          <a:off x="0" y="3563922"/>
          <a:ext cx="4598117" cy="45963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1">
          <a:scrgbClr r="0" g="0" b="0"/>
        </a:fillRef>
        <a:effectRef idx="2">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SG" sz="1600" b="1" i="1" kern="1200" dirty="0"/>
            <a:t>Selects spectral peak that corresponds to HR (rejects non-existent heart rate peak)</a:t>
          </a:r>
          <a:endParaRPr lang="en-SG" sz="1600" kern="1200" dirty="0"/>
        </a:p>
      </dsp:txBody>
      <dsp:txXfrm>
        <a:off x="0" y="3563922"/>
        <a:ext cx="4598117" cy="459639"/>
      </dsp:txXfrm>
    </dsp:sp>
    <dsp:sp modelId="{25FF73E1-239F-42DD-AB74-030408F34A1E}">
      <dsp:nvSpPr>
        <dsp:cNvPr id="0" name=""/>
        <dsp:cNvSpPr/>
      </dsp:nvSpPr>
      <dsp:spPr>
        <a:xfrm rot="10800000">
          <a:off x="0" y="1522522"/>
          <a:ext cx="4598117" cy="1536795"/>
        </a:xfrm>
        <a:prstGeom prst="upArrowCallou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SG" sz="1900" kern="1200" dirty="0"/>
            <a:t>Sparse signal reconstruction</a:t>
          </a:r>
        </a:p>
      </dsp:txBody>
      <dsp:txXfrm rot="-10800000">
        <a:off x="0" y="1522522"/>
        <a:ext cx="4598117" cy="539415"/>
      </dsp:txXfrm>
    </dsp:sp>
    <dsp:sp modelId="{7A953E8A-7CBF-4A9F-8CF5-3F611200BD35}">
      <dsp:nvSpPr>
        <dsp:cNvPr id="0" name=""/>
        <dsp:cNvSpPr/>
      </dsp:nvSpPr>
      <dsp:spPr>
        <a:xfrm>
          <a:off x="0" y="2061937"/>
          <a:ext cx="4598117" cy="45950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1">
          <a:scrgbClr r="0" g="0" b="0"/>
        </a:fillRef>
        <a:effectRef idx="2">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SG" sz="1600" b="1" i="1" kern="1200" dirty="0" err="1"/>
            <a:t>Sparsifies</a:t>
          </a:r>
          <a:r>
            <a:rPr lang="en-SG" sz="1600" b="1" i="1" kern="1200" dirty="0"/>
            <a:t> the PPG spectrum resulting in a high resolution spectrum</a:t>
          </a:r>
          <a:endParaRPr lang="en-SG" sz="1600" kern="1200" dirty="0"/>
        </a:p>
      </dsp:txBody>
      <dsp:txXfrm>
        <a:off x="0" y="2061937"/>
        <a:ext cx="4598117" cy="459501"/>
      </dsp:txXfrm>
    </dsp:sp>
    <dsp:sp modelId="{193F8D54-C77C-4962-8603-9546F6256A60}">
      <dsp:nvSpPr>
        <dsp:cNvPr id="0" name=""/>
        <dsp:cNvSpPr/>
      </dsp:nvSpPr>
      <dsp:spPr>
        <a:xfrm rot="10800000">
          <a:off x="0" y="0"/>
          <a:ext cx="4598117" cy="1536795"/>
        </a:xfrm>
        <a:prstGeom prst="upArrowCallou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SG" sz="1900" kern="1200" dirty="0"/>
            <a:t>Signal decomposition</a:t>
          </a:r>
        </a:p>
      </dsp:txBody>
      <dsp:txXfrm rot="-10800000">
        <a:off x="0" y="0"/>
        <a:ext cx="4598117" cy="539415"/>
      </dsp:txXfrm>
    </dsp:sp>
    <dsp:sp modelId="{4C460D7C-B378-4990-B939-12C03A3C4ACF}">
      <dsp:nvSpPr>
        <dsp:cNvPr id="0" name=""/>
        <dsp:cNvSpPr/>
      </dsp:nvSpPr>
      <dsp:spPr>
        <a:xfrm>
          <a:off x="0" y="540130"/>
          <a:ext cx="4598117" cy="45950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1">
          <a:scrgbClr r="0" g="0" b="0"/>
        </a:fillRef>
        <a:effectRef idx="2">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SG" sz="1600" b="1" i="1" kern="1200" dirty="0"/>
            <a:t>Removes overlapping motion artefact frequencies between PPG and accelerometer </a:t>
          </a:r>
          <a:endParaRPr lang="en-SG" sz="1600" kern="1200" dirty="0"/>
        </a:p>
      </dsp:txBody>
      <dsp:txXfrm>
        <a:off x="0" y="540130"/>
        <a:ext cx="4598117" cy="459501"/>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AC4720-54EB-4F34-A1B4-DDC1CA2957C0}" type="datetimeFigureOut">
              <a:rPr lang="en-SG" smtClean="0"/>
              <a:t>15/1/2020</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A0178A-1859-4277-81A2-CDE5754353E8}" type="slidenum">
              <a:rPr lang="en-SG" smtClean="0"/>
              <a:t>‹#›</a:t>
            </a:fld>
            <a:endParaRPr lang="en-SG"/>
          </a:p>
        </p:txBody>
      </p:sp>
    </p:spTree>
    <p:extLst>
      <p:ext uri="{BB962C8B-B14F-4D97-AF65-F5344CB8AC3E}">
        <p14:creationId xmlns:p14="http://schemas.microsoft.com/office/powerpoint/2010/main" val="214111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Hello</a:t>
            </a:r>
            <a:r>
              <a:rPr lang="en-SG" baseline="0" dirty="0"/>
              <a:t> Everyone. I’m here to talk about pH Watch. This work has been done with my </a:t>
            </a:r>
            <a:r>
              <a:rPr lang="en-SG" baseline="0" dirty="0" err="1"/>
              <a:t>colloborators</a:t>
            </a:r>
            <a:r>
              <a:rPr lang="en-SG" baseline="0" dirty="0"/>
              <a:t> Chen Yuan, Wang Bo, Prof. Li-</a:t>
            </a:r>
            <a:r>
              <a:rPr lang="en-SG" baseline="0" dirty="0" err="1"/>
              <a:t>Shiuan</a:t>
            </a:r>
            <a:r>
              <a:rPr lang="en-SG" baseline="0" dirty="0"/>
              <a:t> and Prof. shao </a:t>
            </a:r>
            <a:r>
              <a:rPr lang="en-SG" baseline="0" dirty="0" err="1"/>
              <a:t>Huilin</a:t>
            </a:r>
            <a:r>
              <a:rPr lang="en-SG" baseline="0" dirty="0"/>
              <a:t>. We are all from National University of Singapore.</a:t>
            </a:r>
            <a:endParaRPr lang="en-SG" dirty="0"/>
          </a:p>
        </p:txBody>
      </p:sp>
      <p:sp>
        <p:nvSpPr>
          <p:cNvPr id="4" name="Slide Number Placeholder 3"/>
          <p:cNvSpPr>
            <a:spLocks noGrp="1"/>
          </p:cNvSpPr>
          <p:nvPr>
            <p:ph type="sldNum" sz="quarter" idx="5"/>
          </p:nvPr>
        </p:nvSpPr>
        <p:spPr/>
        <p:txBody>
          <a:bodyPr/>
          <a:lstStyle/>
          <a:p>
            <a:fld id="{4FA0178A-1859-4277-81A2-CDE5754353E8}" type="slidenum">
              <a:rPr lang="en-SG" smtClean="0"/>
              <a:t>1</a:t>
            </a:fld>
            <a:endParaRPr lang="en-SG"/>
          </a:p>
        </p:txBody>
      </p:sp>
    </p:spTree>
    <p:extLst>
      <p:ext uri="{BB962C8B-B14F-4D97-AF65-F5344CB8AC3E}">
        <p14:creationId xmlns:p14="http://schemas.microsoft.com/office/powerpoint/2010/main" val="4206633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4FA0178A-1859-4277-81A2-CDE5754353E8}" type="slidenum">
              <a:rPr lang="en-SG" smtClean="0"/>
              <a:t>13</a:t>
            </a:fld>
            <a:endParaRPr lang="en-SG"/>
          </a:p>
        </p:txBody>
      </p:sp>
    </p:spTree>
    <p:extLst>
      <p:ext uri="{BB962C8B-B14F-4D97-AF65-F5344CB8AC3E}">
        <p14:creationId xmlns:p14="http://schemas.microsoft.com/office/powerpoint/2010/main" val="2117219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4FA0178A-1859-4277-81A2-CDE5754353E8}" type="slidenum">
              <a:rPr lang="en-SG" smtClean="0"/>
              <a:t>16</a:t>
            </a:fld>
            <a:endParaRPr lang="en-SG"/>
          </a:p>
        </p:txBody>
      </p:sp>
    </p:spTree>
    <p:extLst>
      <p:ext uri="{BB962C8B-B14F-4D97-AF65-F5344CB8AC3E}">
        <p14:creationId xmlns:p14="http://schemas.microsoft.com/office/powerpoint/2010/main" val="1287767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4FA0178A-1859-4277-81A2-CDE5754353E8}" type="slidenum">
              <a:rPr lang="en-SG" smtClean="0"/>
              <a:t>17</a:t>
            </a:fld>
            <a:endParaRPr lang="en-SG"/>
          </a:p>
        </p:txBody>
      </p:sp>
    </p:spTree>
    <p:extLst>
      <p:ext uri="{BB962C8B-B14F-4D97-AF65-F5344CB8AC3E}">
        <p14:creationId xmlns:p14="http://schemas.microsoft.com/office/powerpoint/2010/main" val="1971402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4FA0178A-1859-4277-81A2-CDE5754353E8}" type="slidenum">
              <a:rPr lang="en-SG" smtClean="0"/>
              <a:t>22</a:t>
            </a:fld>
            <a:endParaRPr lang="en-SG"/>
          </a:p>
        </p:txBody>
      </p:sp>
    </p:spTree>
    <p:extLst>
      <p:ext uri="{BB962C8B-B14F-4D97-AF65-F5344CB8AC3E}">
        <p14:creationId xmlns:p14="http://schemas.microsoft.com/office/powerpoint/2010/main" val="491907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Wearables</a:t>
            </a:r>
            <a:r>
              <a:rPr lang="en-SG" baseline="0" dirty="0"/>
              <a:t> are being everyone nowadays, Most of us have fitness/trackers for sensing heart rate. There are also a lot of products such as head bands, </a:t>
            </a:r>
            <a:endParaRPr lang="en-SG" dirty="0"/>
          </a:p>
        </p:txBody>
      </p:sp>
      <p:sp>
        <p:nvSpPr>
          <p:cNvPr id="4" name="Slide Number Placeholder 3"/>
          <p:cNvSpPr>
            <a:spLocks noGrp="1"/>
          </p:cNvSpPr>
          <p:nvPr>
            <p:ph type="sldNum" sz="quarter" idx="5"/>
          </p:nvPr>
        </p:nvSpPr>
        <p:spPr/>
        <p:txBody>
          <a:bodyPr/>
          <a:lstStyle/>
          <a:p>
            <a:fld id="{4FA0178A-1859-4277-81A2-CDE5754353E8}" type="slidenum">
              <a:rPr lang="en-SG" smtClean="0"/>
              <a:t>2</a:t>
            </a:fld>
            <a:endParaRPr lang="en-SG"/>
          </a:p>
        </p:txBody>
      </p:sp>
    </p:spTree>
    <p:extLst>
      <p:ext uri="{BB962C8B-B14F-4D97-AF65-F5344CB8AC3E}">
        <p14:creationId xmlns:p14="http://schemas.microsoft.com/office/powerpoint/2010/main" val="3098479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In</a:t>
            </a:r>
            <a:r>
              <a:rPr lang="en-SG" baseline="0" dirty="0"/>
              <a:t> recent days, There has been lot of works on sensing biomarkers from sweat.</a:t>
            </a:r>
            <a:endParaRPr lang="en-SG" dirty="0"/>
          </a:p>
          <a:p>
            <a:endParaRPr lang="en-SG" dirty="0"/>
          </a:p>
          <a:p>
            <a:r>
              <a:rPr lang="en-SG" dirty="0"/>
              <a:t>Easily available valuable</a:t>
            </a:r>
            <a:r>
              <a:rPr lang="en-SG" baseline="0" dirty="0"/>
              <a:t> bio fluid</a:t>
            </a:r>
          </a:p>
          <a:p>
            <a:endParaRPr lang="en-SG" baseline="0" dirty="0"/>
          </a:p>
          <a:p>
            <a:r>
              <a:rPr lang="en-SG" baseline="0" dirty="0"/>
              <a:t>Contains a lot of useful biomarkers such as sodium, Potassium, Chloride , Glucose, pH etc.</a:t>
            </a:r>
          </a:p>
          <a:p>
            <a:endParaRPr lang="en-SG" baseline="0" dirty="0"/>
          </a:p>
          <a:p>
            <a:r>
              <a:rPr lang="en-SG" baseline="0" dirty="0"/>
              <a:t>Can be obtained very easily.</a:t>
            </a:r>
          </a:p>
          <a:p>
            <a:endParaRPr lang="en-SG" baseline="0" dirty="0"/>
          </a:p>
          <a:p>
            <a:r>
              <a:rPr lang="en-SG" baseline="0" dirty="0"/>
              <a:t>Analysis of sweat is very non-invasive. As opposed to invasive blood tests.</a:t>
            </a:r>
          </a:p>
          <a:p>
            <a:endParaRPr lang="en-SG" baseline="0" dirty="0"/>
          </a:p>
          <a:p>
            <a:endParaRPr lang="en-SG" dirty="0"/>
          </a:p>
        </p:txBody>
      </p:sp>
      <p:sp>
        <p:nvSpPr>
          <p:cNvPr id="4" name="Slide Number Placeholder 3"/>
          <p:cNvSpPr>
            <a:spLocks noGrp="1"/>
          </p:cNvSpPr>
          <p:nvPr>
            <p:ph type="sldNum" sz="quarter" idx="5"/>
          </p:nvPr>
        </p:nvSpPr>
        <p:spPr/>
        <p:txBody>
          <a:bodyPr/>
          <a:lstStyle/>
          <a:p>
            <a:fld id="{4FA0178A-1859-4277-81A2-CDE5754353E8}" type="slidenum">
              <a:rPr lang="en-SG" smtClean="0"/>
              <a:t>3</a:t>
            </a:fld>
            <a:endParaRPr lang="en-SG"/>
          </a:p>
        </p:txBody>
      </p:sp>
    </p:spTree>
    <p:extLst>
      <p:ext uri="{BB962C8B-B14F-4D97-AF65-F5344CB8AC3E}">
        <p14:creationId xmlns:p14="http://schemas.microsoft.com/office/powerpoint/2010/main" val="1199813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Survey</a:t>
            </a:r>
            <a:r>
              <a:rPr lang="en-SG" baseline="0" dirty="0"/>
              <a:t> shows that an average American drinks only 2.5 glasses of water as opposed to prescribed quantity of 8 glasses.</a:t>
            </a:r>
          </a:p>
          <a:p>
            <a:endParaRPr lang="en-SG" baseline="0" dirty="0"/>
          </a:p>
          <a:p>
            <a:r>
              <a:rPr lang="en-SG" baseline="0" dirty="0"/>
              <a:t>During exercise, dehydration can cause cramps, spasms, fatigue and also affects your concentration ability.</a:t>
            </a:r>
            <a:endParaRPr lang="en-SG" dirty="0"/>
          </a:p>
        </p:txBody>
      </p:sp>
      <p:sp>
        <p:nvSpPr>
          <p:cNvPr id="4" name="Slide Number Placeholder 3"/>
          <p:cNvSpPr>
            <a:spLocks noGrp="1"/>
          </p:cNvSpPr>
          <p:nvPr>
            <p:ph type="sldNum" sz="quarter" idx="5"/>
          </p:nvPr>
        </p:nvSpPr>
        <p:spPr/>
        <p:txBody>
          <a:bodyPr/>
          <a:lstStyle/>
          <a:p>
            <a:fld id="{4FA0178A-1859-4277-81A2-CDE5754353E8}" type="slidenum">
              <a:rPr lang="en-SG" smtClean="0"/>
              <a:t>4</a:t>
            </a:fld>
            <a:endParaRPr lang="en-SG"/>
          </a:p>
        </p:txBody>
      </p:sp>
    </p:spTree>
    <p:extLst>
      <p:ext uri="{BB962C8B-B14F-4D97-AF65-F5344CB8AC3E}">
        <p14:creationId xmlns:p14="http://schemas.microsoft.com/office/powerpoint/2010/main" val="2996765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rtl="0">
              <a:buAutoNum type="arabicPeriod"/>
            </a:pPr>
            <a:r>
              <a:rPr lang="en-SG" sz="1200" b="0" i="0" u="none" strike="noStrike" dirty="0">
                <a:effectLst/>
                <a:latin typeface="Helvetica Neue"/>
                <a:ea typeface="Helvetica Neue"/>
                <a:cs typeface="Helvetica Neue"/>
                <a:sym typeface="Helvetica Neue"/>
              </a:rPr>
              <a:t>Electro chemical, flexible circuit board with signal processing electronics – ECS cannot last beyond 10 days. (Ali </a:t>
            </a:r>
            <a:r>
              <a:rPr lang="en-SG" sz="1200" b="0" i="0" u="none" strike="noStrike" dirty="0" err="1">
                <a:effectLst/>
                <a:latin typeface="Helvetica Neue"/>
                <a:ea typeface="Helvetica Neue"/>
                <a:cs typeface="Helvetica Neue"/>
                <a:sym typeface="Helvetica Neue"/>
              </a:rPr>
              <a:t>Javey</a:t>
            </a:r>
            <a:r>
              <a:rPr lang="en-SG" sz="1200" b="0" i="0" u="none" strike="noStrike" dirty="0">
                <a:effectLst/>
                <a:latin typeface="Helvetica Neue"/>
                <a:ea typeface="Helvetica Neue"/>
                <a:cs typeface="Helvetica Neue"/>
                <a:sym typeface="Helvetica Neue"/>
              </a:rPr>
              <a:t> Berkeley’s group)</a:t>
            </a:r>
          </a:p>
          <a:p>
            <a:pPr rtl="0"/>
            <a:r>
              <a:rPr lang="en-SG" sz="1200" b="0" i="0" u="none" strike="noStrike" dirty="0">
                <a:effectLst/>
                <a:latin typeface="Helvetica Neue"/>
                <a:ea typeface="Helvetica Neue"/>
                <a:cs typeface="Helvetica Neue"/>
                <a:sym typeface="Helvetica Neue"/>
              </a:rPr>
              <a:t>2. disposable: once use – medical ok, not fitness</a:t>
            </a:r>
          </a:p>
          <a:p>
            <a:pPr rtl="0"/>
            <a:endParaRPr lang="en-SG" sz="1200" b="0" i="0" u="none" strike="noStrike" dirty="0">
              <a:effectLst/>
              <a:latin typeface="Helvetica Neue"/>
              <a:ea typeface="Helvetica Neue"/>
              <a:cs typeface="Helvetica Neue"/>
              <a:sym typeface="Helvetica Neue"/>
            </a:endParaRPr>
          </a:p>
          <a:p>
            <a:r>
              <a:rPr lang="en-SG" sz="1200" b="0" i="0" u="none" strike="noStrike" dirty="0">
                <a:effectLst/>
                <a:latin typeface="Helvetica Neue"/>
                <a:ea typeface="Helvetica Neue"/>
                <a:cs typeface="Helvetica Neue"/>
                <a:sym typeface="Helvetica Neue"/>
              </a:rPr>
              <a:t>3. Koh: microfluidic: sweat reacts with the </a:t>
            </a:r>
            <a:r>
              <a:rPr lang="en-SG" sz="1200" dirty="0">
                <a:effectLst/>
                <a:latin typeface="Helvetica Neue"/>
                <a:ea typeface="Helvetica Neue"/>
                <a:cs typeface="Helvetica Neue"/>
                <a:sym typeface="Helvetica Neue"/>
              </a:rPr>
              <a:t>chemicals – so have to replace the chemical reagents periodically. Non reusable</a:t>
            </a:r>
          </a:p>
          <a:p>
            <a:pPr rtl="0"/>
            <a:endParaRPr lang="en-SG" sz="1200" b="0" i="0" u="none" strike="noStrike" dirty="0">
              <a:effectLst/>
              <a:latin typeface="Helvetica Neue"/>
              <a:ea typeface="Helvetica Neue"/>
              <a:cs typeface="Helvetica Neue"/>
              <a:sym typeface="Helvetica Neue"/>
            </a:endParaRPr>
          </a:p>
          <a:p>
            <a:r>
              <a:rPr lang="en-SG" sz="1200" dirty="0">
                <a:effectLst/>
                <a:latin typeface="Helvetica Neue"/>
                <a:ea typeface="Helvetica Neue"/>
                <a:cs typeface="Helvetica Neue"/>
                <a:sym typeface="Helvetica Neue"/>
              </a:rPr>
              <a:t>4. Caldara: electronics embedded inside the textile: can only be washed and reused for a short time of 15 days.</a:t>
            </a:r>
          </a:p>
          <a:p>
            <a:endParaRPr lang="en-SG" sz="1200" b="0" i="0" dirty="0">
              <a:effectLst/>
              <a:latin typeface="Helvetica Neue"/>
              <a:ea typeface="Helvetica Neue"/>
              <a:cs typeface="Helvetica Neue"/>
              <a:sym typeface="Helvetica Neue"/>
            </a:endParaRPr>
          </a:p>
          <a:p>
            <a:r>
              <a:rPr lang="en-SG" sz="1200" b="0" i="0" dirty="0" err="1">
                <a:effectLst/>
                <a:latin typeface="Helvetica Neue"/>
                <a:ea typeface="Helvetica Neue"/>
                <a:cs typeface="Helvetica Neue"/>
                <a:sym typeface="Helvetica Neue"/>
              </a:rPr>
              <a:t>L’Oreal’s</a:t>
            </a:r>
            <a:r>
              <a:rPr lang="en-SG" sz="1200" b="0" i="0" dirty="0">
                <a:effectLst/>
                <a:latin typeface="Helvetica Neue"/>
                <a:ea typeface="Helvetica Neue"/>
                <a:cs typeface="Helvetica Neue"/>
                <a:sym typeface="Helvetica Neue"/>
              </a:rPr>
              <a:t> first commercial product</a:t>
            </a:r>
          </a:p>
          <a:p>
            <a:endParaRPr lang="en-SG" dirty="0"/>
          </a:p>
        </p:txBody>
      </p:sp>
      <p:sp>
        <p:nvSpPr>
          <p:cNvPr id="4" name="Slide Number Placeholder 3"/>
          <p:cNvSpPr>
            <a:spLocks noGrp="1"/>
          </p:cNvSpPr>
          <p:nvPr>
            <p:ph type="sldNum" sz="quarter" idx="5"/>
          </p:nvPr>
        </p:nvSpPr>
        <p:spPr/>
        <p:txBody>
          <a:bodyPr/>
          <a:lstStyle/>
          <a:p>
            <a:fld id="{4FA0178A-1859-4277-81A2-CDE5754353E8}" type="slidenum">
              <a:rPr lang="en-SG" smtClean="0"/>
              <a:t>5</a:t>
            </a:fld>
            <a:endParaRPr lang="en-SG"/>
          </a:p>
        </p:txBody>
      </p:sp>
    </p:spTree>
    <p:extLst>
      <p:ext uri="{BB962C8B-B14F-4D97-AF65-F5344CB8AC3E}">
        <p14:creationId xmlns:p14="http://schemas.microsoft.com/office/powerpoint/2010/main" val="2879682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First</a:t>
            </a:r>
            <a:r>
              <a:rPr lang="en-SG" baseline="0" dirty="0"/>
              <a:t> Wearable prototype using pulse oximeters in exiting wearables, fitness trackers, smart watches to detect pH from sweat. </a:t>
            </a:r>
          </a:p>
          <a:p>
            <a:r>
              <a:rPr lang="en-SG" baseline="0" dirty="0"/>
              <a:t>Low –cost, real-time, reusable and Compatible with many existing fitness trackers/ smart watches </a:t>
            </a:r>
            <a:endParaRPr lang="en-SG" dirty="0"/>
          </a:p>
        </p:txBody>
      </p:sp>
      <p:sp>
        <p:nvSpPr>
          <p:cNvPr id="4" name="Slide Number Placeholder 3"/>
          <p:cNvSpPr>
            <a:spLocks noGrp="1"/>
          </p:cNvSpPr>
          <p:nvPr>
            <p:ph type="sldNum" sz="quarter" idx="5"/>
          </p:nvPr>
        </p:nvSpPr>
        <p:spPr/>
        <p:txBody>
          <a:bodyPr/>
          <a:lstStyle/>
          <a:p>
            <a:fld id="{4FA0178A-1859-4277-81A2-CDE5754353E8}" type="slidenum">
              <a:rPr lang="en-SG" smtClean="0"/>
              <a:t>6</a:t>
            </a:fld>
            <a:endParaRPr lang="en-SG"/>
          </a:p>
        </p:txBody>
      </p:sp>
    </p:spTree>
    <p:extLst>
      <p:ext uri="{BB962C8B-B14F-4D97-AF65-F5344CB8AC3E}">
        <p14:creationId xmlns:p14="http://schemas.microsoft.com/office/powerpoint/2010/main" val="3165710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Pulse oximeters can measure blood oxygen saturation and</a:t>
            </a:r>
            <a:r>
              <a:rPr lang="en-SG" baseline="0" dirty="0"/>
              <a:t> heart rate . Finger pulse oximeters are used in hospitals to measure oxygen concentration. But Good news is they can also be used with wrist and are already found in many existing fitness trackers such as </a:t>
            </a:r>
            <a:r>
              <a:rPr lang="en-SG" baseline="0" dirty="0" err="1"/>
              <a:t>fitbit</a:t>
            </a:r>
            <a:r>
              <a:rPr lang="en-SG" baseline="0" dirty="0"/>
              <a:t> charge 3, </a:t>
            </a:r>
            <a:r>
              <a:rPr lang="en-SG" baseline="0" dirty="0" err="1"/>
              <a:t>garmin</a:t>
            </a:r>
            <a:r>
              <a:rPr lang="en-SG" baseline="0" dirty="0"/>
              <a:t> </a:t>
            </a:r>
            <a:r>
              <a:rPr lang="en-SG" baseline="0" dirty="0" err="1"/>
              <a:t>vivosmart</a:t>
            </a:r>
            <a:r>
              <a:rPr lang="en-SG" baseline="0" dirty="0"/>
              <a:t> 4 and </a:t>
            </a:r>
            <a:r>
              <a:rPr lang="en-SG" baseline="0" dirty="0" err="1"/>
              <a:t>withings</a:t>
            </a:r>
            <a:r>
              <a:rPr lang="en-SG" baseline="0" dirty="0"/>
              <a:t> pulse o2.</a:t>
            </a:r>
            <a:endParaRPr lang="en-SG" dirty="0"/>
          </a:p>
        </p:txBody>
      </p:sp>
      <p:sp>
        <p:nvSpPr>
          <p:cNvPr id="4" name="Slide Number Placeholder 3"/>
          <p:cNvSpPr>
            <a:spLocks noGrp="1"/>
          </p:cNvSpPr>
          <p:nvPr>
            <p:ph type="sldNum" sz="quarter" idx="5"/>
          </p:nvPr>
        </p:nvSpPr>
        <p:spPr/>
        <p:txBody>
          <a:bodyPr/>
          <a:lstStyle/>
          <a:p>
            <a:fld id="{4FA0178A-1859-4277-81A2-CDE5754353E8}" type="slidenum">
              <a:rPr lang="en-SG" smtClean="0"/>
              <a:t>7</a:t>
            </a:fld>
            <a:endParaRPr lang="en-SG"/>
          </a:p>
        </p:txBody>
      </p:sp>
    </p:spTree>
    <p:extLst>
      <p:ext uri="{BB962C8B-B14F-4D97-AF65-F5344CB8AC3E}">
        <p14:creationId xmlns:p14="http://schemas.microsoft.com/office/powerpoint/2010/main" val="4060577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4FA0178A-1859-4277-81A2-CDE5754353E8}" type="slidenum">
              <a:rPr lang="en-SG" smtClean="0"/>
              <a:t>8</a:t>
            </a:fld>
            <a:endParaRPr lang="en-SG"/>
          </a:p>
        </p:txBody>
      </p:sp>
    </p:spTree>
    <p:extLst>
      <p:ext uri="{BB962C8B-B14F-4D97-AF65-F5344CB8AC3E}">
        <p14:creationId xmlns:p14="http://schemas.microsoft.com/office/powerpoint/2010/main" val="498642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4FA0178A-1859-4277-81A2-CDE5754353E8}" type="slidenum">
              <a:rPr lang="en-SG" smtClean="0"/>
              <a:t>12</a:t>
            </a:fld>
            <a:endParaRPr lang="en-SG"/>
          </a:p>
        </p:txBody>
      </p:sp>
    </p:spTree>
    <p:extLst>
      <p:ext uri="{BB962C8B-B14F-4D97-AF65-F5344CB8AC3E}">
        <p14:creationId xmlns:p14="http://schemas.microsoft.com/office/powerpoint/2010/main" val="27298664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7442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97231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91160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37650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5983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586B75A-687E-405C-8A0B-8D00578BA2C3}" type="datetimeFigureOut">
              <a:rPr lang="en-US" smtClean="0"/>
              <a:pPr/>
              <a:t>1/15/2020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158021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1/15/2020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04503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86B75A-687E-405C-8A0B-8D00578BA2C3}" type="datetimeFigureOut">
              <a:rPr lang="en-US" smtClean="0"/>
              <a:pPr/>
              <a:t>1/15/2020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30505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586B75A-687E-405C-8A0B-8D00578BA2C3}" type="datetimeFigureOut">
              <a:rPr lang="en-US" smtClean="0"/>
              <a:pPr/>
              <a:t>1/15/2020</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86113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586B75A-687E-405C-8A0B-8D00578BA2C3}" type="datetimeFigureOut">
              <a:rPr lang="en-US" smtClean="0"/>
              <a:pPr/>
              <a:t>1/15/2020</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46022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1/15/2020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5602750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586B75A-687E-405C-8A0B-8D00578BA2C3}" type="datetimeFigureOut">
              <a:rPr lang="en-US" smtClean="0"/>
              <a:pPr/>
              <a:t>1/15/2020</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817644"/>
      </p:ext>
    </p:extLst>
  </p:cSld>
  <p:clrMap bg1="lt1" tx1="dk1" bg2="lt2" tx2="dk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hdphoto" Target="../media/hdphoto2.wdp"/><Relationship Id="rId7"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29.png"/><Relationship Id="rId4" Type="http://schemas.openxmlformats.org/officeDocument/2006/relationships/image" Target="../media/image28.png"/><Relationship Id="rId9"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2.png"/><Relationship Id="rId7" Type="http://schemas.microsoft.com/office/2007/relationships/hdphoto" Target="../media/hdphoto2.wdp"/><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34.png"/><Relationship Id="rId10" Type="http://schemas.microsoft.com/office/2007/relationships/hdphoto" Target="../media/hdphoto1.wdp"/><Relationship Id="rId4" Type="http://schemas.openxmlformats.org/officeDocument/2006/relationships/image" Target="../media/image33.png"/><Relationship Id="rId9"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6.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39.png"/><Relationship Id="rId7" Type="http://schemas.openxmlformats.org/officeDocument/2006/relationships/image" Target="../media/image42.png"/><Relationship Id="rId12" Type="http://schemas.microsoft.com/office/2007/relationships/hdphoto" Target="../media/hdphoto1.wdp"/><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1.png"/><Relationship Id="rId5" Type="http://schemas.openxmlformats.org/officeDocument/2006/relationships/image" Target="../media/image40.png"/><Relationship Id="rId10" Type="http://schemas.microsoft.com/office/2007/relationships/hdphoto" Target="../media/hdphoto6.wdp"/><Relationship Id="rId4" Type="http://schemas.microsoft.com/office/2007/relationships/hdphoto" Target="../media/hdphoto4.wdp"/><Relationship Id="rId9" Type="http://schemas.openxmlformats.org/officeDocument/2006/relationships/image" Target="../media/image43.png"/></Relationships>
</file>

<file path=ppt/slides/_rels/slide17.xml.rels><?xml version="1.0" encoding="UTF-8" standalone="yes"?>
<Relationships xmlns="http://schemas.openxmlformats.org/package/2006/relationships"><Relationship Id="rId8" Type="http://schemas.openxmlformats.org/officeDocument/2006/relationships/image" Target="../media/image44.png"/><Relationship Id="rId13" Type="http://schemas.microsoft.com/office/2007/relationships/hdphoto" Target="../media/hdphoto1.wdp"/><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47.png"/><Relationship Id="rId5" Type="http://schemas.openxmlformats.org/officeDocument/2006/relationships/diagramQuickStyle" Target="../diagrams/quickStyle2.xml"/><Relationship Id="rId10" Type="http://schemas.openxmlformats.org/officeDocument/2006/relationships/image" Target="../media/image46.png"/><Relationship Id="rId4" Type="http://schemas.openxmlformats.org/officeDocument/2006/relationships/diagramLayout" Target="../diagrams/layout2.xml"/><Relationship Id="rId9"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1.png"/><Relationship Id="rId1" Type="http://schemas.openxmlformats.org/officeDocument/2006/relationships/slideLayout" Target="../slideLayouts/slideLayout2.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hyperlink" Target="https://reliawire.com/wearable-technology-health/"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0.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2.png"/><Relationship Id="rId1" Type="http://schemas.openxmlformats.org/officeDocument/2006/relationships/slideLayout" Target="../slideLayouts/slideLayout2.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3.png"/><Relationship Id="rId1" Type="http://schemas.openxmlformats.org/officeDocument/2006/relationships/slideLayout" Target="../slideLayouts/slideLayout2.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hyperlink" Target="https://www.alamy.com/stock-photo/cartoon-people-crowd.html" TargetMode="External"/><Relationship Id="rId7" Type="http://schemas.openxmlformats.org/officeDocument/2006/relationships/image" Target="../media/image1.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gif"/><Relationship Id="rId4" Type="http://schemas.openxmlformats.org/officeDocument/2006/relationships/image" Target="../media/image55.jpeg"/></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www.nature.com/articles/529475a?draft=collection&amp;proof=true&amp;platform=oscar" TargetMode="Externa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6.gif"/><Relationship Id="rId7"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www.hydralyte.ca/dehydration/signs-symptoms-of-dehydration/" TargetMode="External"/><Relationship Id="rId5" Type="http://schemas.openxmlformats.org/officeDocument/2006/relationships/hyperlink" Target="https://www.edn.com/design/sensors/4459165/Sensing-body-dehydration" TargetMode="Externa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8" Type="http://schemas.openxmlformats.org/officeDocument/2006/relationships/image" Target="../media/image13.svg"/><Relationship Id="rId13" Type="http://schemas.microsoft.com/office/2007/relationships/hdphoto" Target="../media/hdphoto1.wdp"/><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tiff"/><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microsoft.com/office/2007/relationships/hdphoto" Target="../media/hdphoto1.wdp"/><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7.jpeg"/><Relationship Id="rId7" Type="http://schemas.openxmlformats.org/officeDocument/2006/relationships/hyperlink" Target="https://upload.wikimedia.org/wikipedia/commons/thumb/7/7d/Wrist-oximeter.jpg/580px-Wrist-oximeter.jpg"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 Id="rId9"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1.png"/><Relationship Id="rId7" Type="http://schemas.openxmlformats.org/officeDocument/2006/relationships/hyperlink" Target="https://asiaweb.worldgn.com/science/technology/"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gif"/><Relationship Id="rId5" Type="http://schemas.openxmlformats.org/officeDocument/2006/relationships/image" Target="../media/image23.gif"/><Relationship Id="rId4" Type="http://schemas.openxmlformats.org/officeDocument/2006/relationships/image" Target="../media/image22.jpeg"/><Relationship Id="rId9"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2" name="Picture 8" descr="Image result for nus">
            <a:extLst>
              <a:ext uri="{FF2B5EF4-FFF2-40B4-BE49-F238E27FC236}">
                <a16:creationId xmlns:a16="http://schemas.microsoft.com/office/drawing/2014/main" id="{3DD81ADF-1C1C-4898-BF77-6DC2129A455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29583" y1="46825" x2="29583" y2="46825"/>
                        <a14:foregroundMark x1="36750" y1="55556" x2="36750" y2="55556"/>
                        <a14:foregroundMark x1="32083" y1="62698" x2="32083" y2="62698"/>
                        <a14:foregroundMark x1="30750" y1="68571" x2="30750" y2="68571"/>
                        <a14:foregroundMark x1="29833" y1="68413" x2="29417" y2="68413"/>
                        <a14:foregroundMark x1="24917" y1="56349" x2="24917" y2="56349"/>
                        <a14:foregroundMark x1="22167" y1="56825" x2="22167" y2="56825"/>
                        <a14:foregroundMark x1="23583" y1="40476" x2="23583" y2="40476"/>
                        <a14:foregroundMark x1="30833" y1="41429" x2="30833" y2="41429"/>
                        <a14:foregroundMark x1="37750" y1="48571" x2="37750" y2="48571"/>
                        <a14:foregroundMark x1="34750" y1="43651" x2="34750" y2="43651"/>
                        <a14:foregroundMark x1="33583" y1="45238" x2="33583" y2="45238"/>
                        <a14:foregroundMark x1="30583" y1="76984" x2="41583" y2="66984"/>
                        <a14:foregroundMark x1="41583" y1="66984" x2="45667" y2="53016"/>
                        <a14:foregroundMark x1="17250" y1="22222" x2="19583" y2="47778"/>
                        <a14:foregroundMark x1="19583" y1="47778" x2="29417" y2="68413"/>
                        <a14:foregroundMark x1="29417" y1="68413" x2="42333" y2="73175"/>
                        <a14:foregroundMark x1="42333" y1="73175" x2="82833" y2="63651"/>
                        <a14:foregroundMark x1="82833" y1="63651" x2="89417" y2="41270"/>
                        <a14:foregroundMark x1="89417" y1="41270" x2="81083" y2="23175"/>
                        <a14:foregroundMark x1="81083" y1="23175" x2="21833" y2="17937"/>
                        <a14:foregroundMark x1="21833" y1="17937" x2="15417" y2="20159"/>
                        <a14:foregroundMark x1="15917" y1="15556" x2="12417" y2="41587"/>
                        <a14:foregroundMark x1="12417" y1="41587" x2="14583" y2="64444"/>
                        <a14:foregroundMark x1="14583" y1="64444" x2="45000" y2="72540"/>
                        <a14:foregroundMark x1="45000" y1="72540" x2="68000" y2="74603"/>
                        <a14:foregroundMark x1="18833" y1="20952" x2="15333" y2="45397"/>
                        <a14:foregroundMark x1="15333" y1="45397" x2="15750" y2="71429"/>
                        <a14:foregroundMark x1="15750" y1="71429" x2="36833" y2="79206"/>
                        <a14:foregroundMark x1="36833" y1="79206" x2="50083" y2="76032"/>
                        <a14:foregroundMark x1="50083" y1="76032" x2="68000" y2="76984"/>
                      </a14:backgroundRemoval>
                    </a14:imgEffect>
                  </a14:imgLayer>
                </a14:imgProps>
              </a:ext>
              <a:ext uri="{28A0092B-C50C-407E-A947-70E740481C1C}">
                <a14:useLocalDpi xmlns:a14="http://schemas.microsoft.com/office/drawing/2010/main" val="0"/>
              </a:ext>
            </a:extLst>
          </a:blip>
          <a:srcRect/>
          <a:stretch>
            <a:fillRect/>
          </a:stretch>
        </p:blipFill>
        <p:spPr bwMode="auto">
          <a:xfrm>
            <a:off x="7735501" y="4453238"/>
            <a:ext cx="4097079" cy="21509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342B8AA-A02B-4D6B-97E6-72F5A547F164}"/>
              </a:ext>
            </a:extLst>
          </p:cNvPr>
          <p:cNvSpPr>
            <a:spLocks noGrp="1"/>
          </p:cNvSpPr>
          <p:nvPr>
            <p:ph type="ctrTitle"/>
          </p:nvPr>
        </p:nvSpPr>
        <p:spPr>
          <a:xfrm>
            <a:off x="1066800" y="361168"/>
            <a:ext cx="10058400" cy="2043595"/>
          </a:xfrm>
        </p:spPr>
        <p:txBody>
          <a:bodyPr>
            <a:noAutofit/>
          </a:bodyPr>
          <a:lstStyle/>
          <a:p>
            <a:pPr algn="just"/>
            <a:r>
              <a:rPr lang="en-US" sz="4800" b="1" dirty="0"/>
              <a:t>pH Watch - Leveraging pulse oximeters in existing wearables for reusable, real-time monitoring of pH in sweat</a:t>
            </a:r>
            <a:endParaRPr lang="en-SG" sz="4800" b="1" dirty="0"/>
          </a:p>
        </p:txBody>
      </p:sp>
      <p:sp>
        <p:nvSpPr>
          <p:cNvPr id="3" name="Subtitle 2">
            <a:extLst>
              <a:ext uri="{FF2B5EF4-FFF2-40B4-BE49-F238E27FC236}">
                <a16:creationId xmlns:a16="http://schemas.microsoft.com/office/drawing/2014/main" id="{FFDF4126-6808-4B36-B331-C6B51A1F809C}"/>
              </a:ext>
            </a:extLst>
          </p:cNvPr>
          <p:cNvSpPr>
            <a:spLocks noGrp="1"/>
          </p:cNvSpPr>
          <p:nvPr>
            <p:ph type="subTitle" idx="1"/>
          </p:nvPr>
        </p:nvSpPr>
        <p:spPr>
          <a:xfrm>
            <a:off x="1066800" y="4506043"/>
            <a:ext cx="10264588" cy="1743635"/>
          </a:xfrm>
        </p:spPr>
        <p:txBody>
          <a:bodyPr>
            <a:normAutofit fontScale="70000" lnSpcReduction="20000"/>
          </a:bodyPr>
          <a:lstStyle/>
          <a:p>
            <a:r>
              <a:rPr lang="en-SG" b="1" dirty="0"/>
              <a:t>Ananta Narayanan BALAJI</a:t>
            </a:r>
          </a:p>
          <a:p>
            <a:r>
              <a:rPr lang="en-SG" b="1" dirty="0"/>
              <a:t>2</a:t>
            </a:r>
            <a:r>
              <a:rPr lang="en-SG" b="1" baseline="30000" dirty="0"/>
              <a:t>ND</a:t>
            </a:r>
            <a:r>
              <a:rPr lang="en-SG" b="1" dirty="0"/>
              <a:t> YEAR </a:t>
            </a:r>
            <a:r>
              <a:rPr lang="en-SG" b="1" dirty="0" err="1"/>
              <a:t>pHD</a:t>
            </a:r>
            <a:r>
              <a:rPr lang="en-SG" b="1" dirty="0"/>
              <a:t> Student </a:t>
            </a:r>
          </a:p>
          <a:p>
            <a:r>
              <a:rPr lang="en-SG" b="1" dirty="0"/>
              <a:t>ADVISED BY PROF. Li-</a:t>
            </a:r>
            <a:r>
              <a:rPr lang="en-SG" b="1" dirty="0" err="1"/>
              <a:t>shiuan</a:t>
            </a:r>
            <a:r>
              <a:rPr lang="en-SG" b="1" dirty="0"/>
              <a:t> PEH</a:t>
            </a:r>
            <a:r>
              <a:rPr lang="en-SG" b="1" baseline="30000" dirty="0"/>
              <a:t>1  </a:t>
            </a:r>
            <a:r>
              <a:rPr lang="en-SG" b="1" dirty="0"/>
              <a:t>and PROF. SHAO HUILIN</a:t>
            </a:r>
            <a:r>
              <a:rPr lang="en-SG" b="1" baseline="30000" dirty="0"/>
              <a:t>2</a:t>
            </a:r>
          </a:p>
          <a:p>
            <a:r>
              <a:rPr lang="en-SG" b="1" baseline="30000" dirty="0"/>
              <a:t>1</a:t>
            </a:r>
            <a:r>
              <a:rPr lang="en-SG" b="1" dirty="0"/>
              <a:t>Department of COMPUTER SCIENCE, NUS</a:t>
            </a:r>
          </a:p>
          <a:p>
            <a:r>
              <a:rPr lang="en-SG" b="1" baseline="30000" dirty="0"/>
              <a:t>2</a:t>
            </a:r>
            <a:r>
              <a:rPr lang="en-SG" b="1" dirty="0"/>
              <a:t>MULTI-SKILLS MOLECULAR DIAGNOSTICS LAB, NUS</a:t>
            </a:r>
          </a:p>
        </p:txBody>
      </p:sp>
      <p:pic>
        <p:nvPicPr>
          <p:cNvPr id="5" name="Picture 4">
            <a:extLst>
              <a:ext uri="{FF2B5EF4-FFF2-40B4-BE49-F238E27FC236}">
                <a16:creationId xmlns:a16="http://schemas.microsoft.com/office/drawing/2014/main" id="{09329D02-AB1A-42F3-9A05-07269404CEFE}"/>
              </a:ext>
            </a:extLst>
          </p:cNvPr>
          <p:cNvPicPr>
            <a:picLocks noChangeAspect="1"/>
          </p:cNvPicPr>
          <p:nvPr/>
        </p:nvPicPr>
        <p:blipFill>
          <a:blip r:embed="rId5"/>
          <a:stretch>
            <a:fillRect/>
          </a:stretch>
        </p:blipFill>
        <p:spPr>
          <a:xfrm>
            <a:off x="8326482" y="2536851"/>
            <a:ext cx="2755631" cy="1664352"/>
          </a:xfrm>
          <a:prstGeom prst="rect">
            <a:avLst/>
          </a:prstGeom>
        </p:spPr>
      </p:pic>
      <p:sp>
        <p:nvSpPr>
          <p:cNvPr id="6" name="Rectangle 5">
            <a:extLst>
              <a:ext uri="{FF2B5EF4-FFF2-40B4-BE49-F238E27FC236}">
                <a16:creationId xmlns:a16="http://schemas.microsoft.com/office/drawing/2014/main" id="{92C8EBDA-C14C-4E7A-89E4-69B674074521}"/>
              </a:ext>
            </a:extLst>
          </p:cNvPr>
          <p:cNvSpPr/>
          <p:nvPr/>
        </p:nvSpPr>
        <p:spPr>
          <a:xfrm>
            <a:off x="41351" y="6488668"/>
            <a:ext cx="6924203" cy="369332"/>
          </a:xfrm>
          <a:prstGeom prst="rect">
            <a:avLst/>
          </a:prstGeom>
        </p:spPr>
        <p:txBody>
          <a:bodyPr wrap="none">
            <a:spAutoFit/>
          </a:bodyPr>
          <a:lstStyle/>
          <a:p>
            <a:r>
              <a:rPr lang="en-US" dirty="0"/>
              <a:t>[Ananta Narayanan Balaji</a:t>
            </a:r>
            <a:r>
              <a:rPr lang="en-US" baseline="30000" dirty="0"/>
              <a:t>1</a:t>
            </a:r>
            <a:r>
              <a:rPr lang="en-US" dirty="0"/>
              <a:t>, Chen</a:t>
            </a:r>
            <a:r>
              <a:rPr lang="en-US" baseline="30000" dirty="0"/>
              <a:t>1</a:t>
            </a:r>
            <a:r>
              <a:rPr lang="en-US" dirty="0"/>
              <a:t>, Wang, </a:t>
            </a:r>
            <a:r>
              <a:rPr lang="en-US" dirty="0" err="1"/>
              <a:t>Peh</a:t>
            </a:r>
            <a:r>
              <a:rPr lang="en-US" dirty="0"/>
              <a:t> and Shao, </a:t>
            </a:r>
            <a:r>
              <a:rPr lang="en-US" dirty="0" err="1"/>
              <a:t>Mobisys</a:t>
            </a:r>
            <a:r>
              <a:rPr lang="en-US" dirty="0"/>
              <a:t> 2019] </a:t>
            </a:r>
            <a:endParaRPr lang="en-SG" dirty="0"/>
          </a:p>
        </p:txBody>
      </p:sp>
    </p:spTree>
    <p:extLst>
      <p:ext uri="{BB962C8B-B14F-4D97-AF65-F5344CB8AC3E}">
        <p14:creationId xmlns:p14="http://schemas.microsoft.com/office/powerpoint/2010/main" val="22154718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716AB-6F69-4C93-A883-8BA4382BAF99}"/>
              </a:ext>
            </a:extLst>
          </p:cNvPr>
          <p:cNvSpPr>
            <a:spLocks noGrp="1"/>
          </p:cNvSpPr>
          <p:nvPr>
            <p:ph type="title"/>
          </p:nvPr>
        </p:nvSpPr>
        <p:spPr/>
        <p:txBody>
          <a:bodyPr/>
          <a:lstStyle/>
          <a:p>
            <a:r>
              <a:rPr lang="en-SG" dirty="0"/>
              <a:t>MAX30101 IR-to-Red ratio calibration</a:t>
            </a:r>
          </a:p>
        </p:txBody>
      </p:sp>
      <p:pic>
        <p:nvPicPr>
          <p:cNvPr id="4" name="Content Placeholder 3">
            <a:extLst>
              <a:ext uri="{FF2B5EF4-FFF2-40B4-BE49-F238E27FC236}">
                <a16:creationId xmlns:a16="http://schemas.microsoft.com/office/drawing/2014/main" id="{67D5F588-25E1-4869-AE85-51FE10C8C479}"/>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182662" y="4095613"/>
            <a:ext cx="2162477" cy="1962288"/>
          </a:xfrm>
          <a:prstGeom prst="rect">
            <a:avLst/>
          </a:prstGeom>
        </p:spPr>
      </p:pic>
      <p:pic>
        <p:nvPicPr>
          <p:cNvPr id="1026" name="Picture 2" descr="Image result for test tube chemistry">
            <a:extLst>
              <a:ext uri="{FF2B5EF4-FFF2-40B4-BE49-F238E27FC236}">
                <a16:creationId xmlns:a16="http://schemas.microsoft.com/office/drawing/2014/main" id="{91627B72-506C-402F-990A-A18FC7F988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3395725">
            <a:off x="1540287" y="2516216"/>
            <a:ext cx="1259063" cy="18683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water drop">
            <a:extLst>
              <a:ext uri="{FF2B5EF4-FFF2-40B4-BE49-F238E27FC236}">
                <a16:creationId xmlns:a16="http://schemas.microsoft.com/office/drawing/2014/main" id="{32B527CE-A754-45C0-AA79-B1509DB4C8B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097071" y="3880658"/>
            <a:ext cx="320816" cy="4277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water drop">
            <a:extLst>
              <a:ext uri="{FF2B5EF4-FFF2-40B4-BE49-F238E27FC236}">
                <a16:creationId xmlns:a16="http://schemas.microsoft.com/office/drawing/2014/main" id="{FFB7DC3A-B3F9-4494-A392-581162C76C71}"/>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103492" y="3304842"/>
            <a:ext cx="320816" cy="4277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water drop">
            <a:extLst>
              <a:ext uri="{FF2B5EF4-FFF2-40B4-BE49-F238E27FC236}">
                <a16:creationId xmlns:a16="http://schemas.microsoft.com/office/drawing/2014/main" id="{F1B8C73D-32C2-4489-B4AD-CA7BBA1840CC}"/>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103492" y="4488703"/>
            <a:ext cx="320816" cy="4277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1A1D1A-5DC6-4C26-A51E-5EDB70118435}"/>
              </a:ext>
            </a:extLst>
          </p:cNvPr>
          <p:cNvSpPr txBox="1"/>
          <p:nvPr/>
        </p:nvSpPr>
        <p:spPr>
          <a:xfrm rot="19471129">
            <a:off x="653421" y="2705107"/>
            <a:ext cx="2357437" cy="584775"/>
          </a:xfrm>
          <a:prstGeom prst="rect">
            <a:avLst/>
          </a:prstGeom>
          <a:noFill/>
        </p:spPr>
        <p:txBody>
          <a:bodyPr wrap="square" rtlCol="0">
            <a:spAutoFit/>
          </a:bodyPr>
          <a:lstStyle/>
          <a:p>
            <a:r>
              <a:rPr lang="en-SG" sz="1600" dirty="0"/>
              <a:t>Synthetic sweat solutions of different pH</a:t>
            </a:r>
          </a:p>
        </p:txBody>
      </p:sp>
      <p:sp>
        <p:nvSpPr>
          <p:cNvPr id="6" name="TextBox 5">
            <a:extLst>
              <a:ext uri="{FF2B5EF4-FFF2-40B4-BE49-F238E27FC236}">
                <a16:creationId xmlns:a16="http://schemas.microsoft.com/office/drawing/2014/main" id="{2F7F6AC0-5FE7-4CEB-BC21-A28DB4BB2483}"/>
              </a:ext>
            </a:extLst>
          </p:cNvPr>
          <p:cNvSpPr txBox="1"/>
          <p:nvPr/>
        </p:nvSpPr>
        <p:spPr>
          <a:xfrm>
            <a:off x="3490913" y="3352800"/>
            <a:ext cx="942975" cy="369332"/>
          </a:xfrm>
          <a:prstGeom prst="rect">
            <a:avLst/>
          </a:prstGeom>
          <a:noFill/>
        </p:spPr>
        <p:txBody>
          <a:bodyPr wrap="square" rtlCol="0">
            <a:spAutoFit/>
          </a:bodyPr>
          <a:lstStyle/>
          <a:p>
            <a:r>
              <a:rPr lang="en-SG" dirty="0"/>
              <a:t>200 </a:t>
            </a:r>
            <a:r>
              <a:rPr lang="el-GR" dirty="0"/>
              <a:t>μ</a:t>
            </a:r>
            <a:r>
              <a:rPr lang="en-SG" dirty="0"/>
              <a:t>L</a:t>
            </a:r>
          </a:p>
        </p:txBody>
      </p:sp>
      <p:sp>
        <p:nvSpPr>
          <p:cNvPr id="9" name="TextBox 8">
            <a:extLst>
              <a:ext uri="{FF2B5EF4-FFF2-40B4-BE49-F238E27FC236}">
                <a16:creationId xmlns:a16="http://schemas.microsoft.com/office/drawing/2014/main" id="{F57E5C42-5919-46D8-8F90-44CCC31B1145}"/>
              </a:ext>
            </a:extLst>
          </p:cNvPr>
          <p:cNvSpPr txBox="1"/>
          <p:nvPr/>
        </p:nvSpPr>
        <p:spPr>
          <a:xfrm>
            <a:off x="104776" y="4702580"/>
            <a:ext cx="2120748" cy="646331"/>
          </a:xfrm>
          <a:prstGeom prst="rect">
            <a:avLst/>
          </a:prstGeom>
          <a:noFill/>
        </p:spPr>
        <p:txBody>
          <a:bodyPr wrap="square" rtlCol="0">
            <a:spAutoFit/>
          </a:bodyPr>
          <a:lstStyle/>
          <a:p>
            <a:r>
              <a:rPr lang="en-SG" dirty="0"/>
              <a:t>MAX30101 mounted with PANI</a:t>
            </a:r>
          </a:p>
        </p:txBody>
      </p:sp>
      <p:sp>
        <p:nvSpPr>
          <p:cNvPr id="10" name="Arrow: Right 9">
            <a:extLst>
              <a:ext uri="{FF2B5EF4-FFF2-40B4-BE49-F238E27FC236}">
                <a16:creationId xmlns:a16="http://schemas.microsoft.com/office/drawing/2014/main" id="{F25FA53F-27D5-4FE5-A1BB-9BEF3A96BD75}"/>
              </a:ext>
            </a:extLst>
          </p:cNvPr>
          <p:cNvSpPr/>
          <p:nvPr/>
        </p:nvSpPr>
        <p:spPr>
          <a:xfrm>
            <a:off x="5095875" y="4023740"/>
            <a:ext cx="1719263" cy="427755"/>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0833091-C749-414D-B266-3C6380F8CDD8}"/>
              </a:ext>
            </a:extLst>
          </p:cNvPr>
          <p:cNvSpPr txBox="1"/>
          <p:nvPr/>
        </p:nvSpPr>
        <p:spPr>
          <a:xfrm>
            <a:off x="5015370" y="3024188"/>
            <a:ext cx="1875968" cy="923330"/>
          </a:xfrm>
          <a:prstGeom prst="rect">
            <a:avLst/>
          </a:prstGeom>
          <a:noFill/>
        </p:spPr>
        <p:txBody>
          <a:bodyPr wrap="square" rtlCol="0">
            <a:spAutoFit/>
          </a:bodyPr>
          <a:lstStyle/>
          <a:p>
            <a:r>
              <a:rPr lang="en-SG" dirty="0"/>
              <a:t>IR and Red values measured from  MAX30101</a:t>
            </a:r>
          </a:p>
        </p:txBody>
      </p:sp>
      <p:pic>
        <p:nvPicPr>
          <p:cNvPr id="14" name="Picture 13">
            <a:extLst>
              <a:ext uri="{FF2B5EF4-FFF2-40B4-BE49-F238E27FC236}">
                <a16:creationId xmlns:a16="http://schemas.microsoft.com/office/drawing/2014/main" id="{80119A99-16AF-4823-A178-C2C93CBB7346}"/>
              </a:ext>
            </a:extLst>
          </p:cNvPr>
          <p:cNvPicPr>
            <a:picLocks noChangeAspect="1"/>
          </p:cNvPicPr>
          <p:nvPr/>
        </p:nvPicPr>
        <p:blipFill>
          <a:blip r:embed="rId7"/>
          <a:stretch>
            <a:fillRect/>
          </a:stretch>
        </p:blipFill>
        <p:spPr>
          <a:xfrm>
            <a:off x="7179974" y="2758049"/>
            <a:ext cx="4012742" cy="2830652"/>
          </a:xfrm>
          <a:prstGeom prst="rect">
            <a:avLst/>
          </a:prstGeom>
        </p:spPr>
      </p:pic>
      <p:pic>
        <p:nvPicPr>
          <p:cNvPr id="16" name="Picture 8" descr="Image result for nus">
            <a:extLst>
              <a:ext uri="{FF2B5EF4-FFF2-40B4-BE49-F238E27FC236}">
                <a16:creationId xmlns:a16="http://schemas.microsoft.com/office/drawing/2014/main" id="{52850571-6465-4D9B-A03F-253C5314A5E5}"/>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foregroundMark x1="29583" y1="46825" x2="29583" y2="46825"/>
                        <a14:foregroundMark x1="36750" y1="55556" x2="36750" y2="55556"/>
                        <a14:foregroundMark x1="32083" y1="62698" x2="32083" y2="62698"/>
                        <a14:foregroundMark x1="30750" y1="68571" x2="30750" y2="68571"/>
                        <a14:foregroundMark x1="29833" y1="68413" x2="29417" y2="68413"/>
                        <a14:foregroundMark x1="24917" y1="56349" x2="24917" y2="56349"/>
                        <a14:foregroundMark x1="22167" y1="56825" x2="22167" y2="56825"/>
                        <a14:foregroundMark x1="23583" y1="40476" x2="23583" y2="40476"/>
                        <a14:foregroundMark x1="30833" y1="41429" x2="30833" y2="41429"/>
                        <a14:foregroundMark x1="37750" y1="48571" x2="37750" y2="48571"/>
                        <a14:foregroundMark x1="34750" y1="43651" x2="34750" y2="43651"/>
                        <a14:foregroundMark x1="33583" y1="45238" x2="33583" y2="45238"/>
                        <a14:foregroundMark x1="30583" y1="76984" x2="41583" y2="66984"/>
                        <a14:foregroundMark x1="41583" y1="66984" x2="45667" y2="53016"/>
                        <a14:foregroundMark x1="17250" y1="22222" x2="19583" y2="47778"/>
                        <a14:foregroundMark x1="19583" y1="47778" x2="29417" y2="68413"/>
                        <a14:foregroundMark x1="29417" y1="68413" x2="42333" y2="73175"/>
                        <a14:foregroundMark x1="42333" y1="73175" x2="82833" y2="63651"/>
                        <a14:foregroundMark x1="82833" y1="63651" x2="89417" y2="41270"/>
                        <a14:foregroundMark x1="89417" y1="41270" x2="81083" y2="23175"/>
                        <a14:foregroundMark x1="81083" y1="23175" x2="21833" y2="17937"/>
                        <a14:foregroundMark x1="21833" y1="17937" x2="15417" y2="20159"/>
                        <a14:foregroundMark x1="15917" y1="15556" x2="12417" y2="41587"/>
                        <a14:foregroundMark x1="12417" y1="41587" x2="14583" y2="64444"/>
                        <a14:foregroundMark x1="14583" y1="64444" x2="45000" y2="72540"/>
                        <a14:foregroundMark x1="45000" y1="72540" x2="68000" y2="74603"/>
                        <a14:foregroundMark x1="18833" y1="20952" x2="15333" y2="45397"/>
                        <a14:foregroundMark x1="15333" y1="45397" x2="15750" y2="71429"/>
                        <a14:foregroundMark x1="15750" y1="71429" x2="36833" y2="79206"/>
                        <a14:foregroundMark x1="36833" y1="79206" x2="50083" y2="76032"/>
                        <a14:foregroundMark x1="50083" y1="76032" x2="68000" y2="76984"/>
                      </a14:backgroundRemoval>
                    </a14:imgEffect>
                  </a14:imgLayer>
                </a14:imgProps>
              </a:ext>
              <a:ext uri="{28A0092B-C50C-407E-A947-70E740481C1C}">
                <a14:useLocalDpi xmlns:a14="http://schemas.microsoft.com/office/drawing/2010/main" val="0"/>
              </a:ext>
            </a:extLst>
          </a:blip>
          <a:srcRect/>
          <a:stretch>
            <a:fillRect/>
          </a:stretch>
        </p:blipFill>
        <p:spPr bwMode="auto">
          <a:xfrm>
            <a:off x="9805989" y="-40021"/>
            <a:ext cx="2462020" cy="1292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390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0" grpId="0" animBg="1"/>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F6920-68AD-444F-93A5-2CB23AA4C6A7}"/>
              </a:ext>
            </a:extLst>
          </p:cNvPr>
          <p:cNvSpPr>
            <a:spLocks noGrp="1"/>
          </p:cNvSpPr>
          <p:nvPr>
            <p:ph type="title"/>
          </p:nvPr>
        </p:nvSpPr>
        <p:spPr/>
        <p:txBody>
          <a:bodyPr/>
          <a:lstStyle/>
          <a:p>
            <a:r>
              <a:rPr lang="en-SG" dirty="0"/>
              <a:t>High-level overview of pH Watch</a:t>
            </a:r>
          </a:p>
        </p:txBody>
      </p:sp>
      <p:graphicFrame>
        <p:nvGraphicFramePr>
          <p:cNvPr id="10" name="Content Placeholder 9">
            <a:extLst>
              <a:ext uri="{FF2B5EF4-FFF2-40B4-BE49-F238E27FC236}">
                <a16:creationId xmlns:a16="http://schemas.microsoft.com/office/drawing/2014/main" id="{E49A23EB-6751-4122-8A2D-B1E363D25C87}"/>
              </a:ext>
            </a:extLst>
          </p:cNvPr>
          <p:cNvGraphicFramePr>
            <a:graphicFrameLocks noGrp="1"/>
          </p:cNvGraphicFramePr>
          <p:nvPr>
            <p:ph idx="1"/>
            <p:extLst>
              <p:ext uri="{D42A27DB-BD31-4B8C-83A1-F6EECF244321}">
                <p14:modId xmlns:p14="http://schemas.microsoft.com/office/powerpoint/2010/main" val="1280403234"/>
              </p:ext>
            </p:extLst>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Picture 8" descr="Image result for nus">
            <a:extLst>
              <a:ext uri="{FF2B5EF4-FFF2-40B4-BE49-F238E27FC236}">
                <a16:creationId xmlns:a16="http://schemas.microsoft.com/office/drawing/2014/main" id="{631565E2-191C-4A71-A609-70DFB775A3AB}"/>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foregroundMark x1="29583" y1="46825" x2="29583" y2="46825"/>
                        <a14:foregroundMark x1="36750" y1="55556" x2="36750" y2="55556"/>
                        <a14:foregroundMark x1="32083" y1="62698" x2="32083" y2="62698"/>
                        <a14:foregroundMark x1="30750" y1="68571" x2="30750" y2="68571"/>
                        <a14:foregroundMark x1="29833" y1="68413" x2="29417" y2="68413"/>
                        <a14:foregroundMark x1="24917" y1="56349" x2="24917" y2="56349"/>
                        <a14:foregroundMark x1="22167" y1="56825" x2="22167" y2="56825"/>
                        <a14:foregroundMark x1="23583" y1="40476" x2="23583" y2="40476"/>
                        <a14:foregroundMark x1="30833" y1="41429" x2="30833" y2="41429"/>
                        <a14:foregroundMark x1="37750" y1="48571" x2="37750" y2="48571"/>
                        <a14:foregroundMark x1="34750" y1="43651" x2="34750" y2="43651"/>
                        <a14:foregroundMark x1="33583" y1="45238" x2="33583" y2="45238"/>
                        <a14:foregroundMark x1="30583" y1="76984" x2="41583" y2="66984"/>
                        <a14:foregroundMark x1="41583" y1="66984" x2="45667" y2="53016"/>
                        <a14:foregroundMark x1="17250" y1="22222" x2="19583" y2="47778"/>
                        <a14:foregroundMark x1="19583" y1="47778" x2="29417" y2="68413"/>
                        <a14:foregroundMark x1="29417" y1="68413" x2="42333" y2="73175"/>
                        <a14:foregroundMark x1="42333" y1="73175" x2="82833" y2="63651"/>
                        <a14:foregroundMark x1="82833" y1="63651" x2="89417" y2="41270"/>
                        <a14:foregroundMark x1="89417" y1="41270" x2="81083" y2="23175"/>
                        <a14:foregroundMark x1="81083" y1="23175" x2="21833" y2="17937"/>
                        <a14:foregroundMark x1="21833" y1="17937" x2="15417" y2="20159"/>
                        <a14:foregroundMark x1="15917" y1="15556" x2="12417" y2="41587"/>
                        <a14:foregroundMark x1="12417" y1="41587" x2="14583" y2="64444"/>
                        <a14:foregroundMark x1="14583" y1="64444" x2="45000" y2="72540"/>
                        <a14:foregroundMark x1="45000" y1="72540" x2="68000" y2="74603"/>
                        <a14:foregroundMark x1="18833" y1="20952" x2="15333" y2="45397"/>
                        <a14:foregroundMark x1="15333" y1="45397" x2="15750" y2="71429"/>
                        <a14:foregroundMark x1="15750" y1="71429" x2="36833" y2="79206"/>
                        <a14:foregroundMark x1="36833" y1="79206" x2="50083" y2="76032"/>
                        <a14:foregroundMark x1="50083" y1="76032" x2="68000" y2="76984"/>
                      </a14:backgroundRemoval>
                    </a14:imgEffect>
                  </a14:imgLayer>
                </a14:imgProps>
              </a:ext>
              <a:ext uri="{28A0092B-C50C-407E-A947-70E740481C1C}">
                <a14:useLocalDpi xmlns:a14="http://schemas.microsoft.com/office/drawing/2010/main" val="0"/>
              </a:ext>
            </a:extLst>
          </a:blip>
          <a:srcRect/>
          <a:stretch>
            <a:fillRect/>
          </a:stretch>
        </p:blipFill>
        <p:spPr bwMode="auto">
          <a:xfrm>
            <a:off x="9805989" y="-40021"/>
            <a:ext cx="2462020" cy="1292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2058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C6FC4-2760-4703-9B3D-866286C867CE}"/>
              </a:ext>
            </a:extLst>
          </p:cNvPr>
          <p:cNvSpPr>
            <a:spLocks noGrp="1"/>
          </p:cNvSpPr>
          <p:nvPr>
            <p:ph type="title"/>
          </p:nvPr>
        </p:nvSpPr>
        <p:spPr/>
        <p:txBody>
          <a:bodyPr/>
          <a:lstStyle/>
          <a:p>
            <a:r>
              <a:rPr lang="en-SG" dirty="0"/>
              <a:t>System Prototype of pH Watch</a:t>
            </a:r>
          </a:p>
        </p:txBody>
      </p:sp>
      <p:sp>
        <p:nvSpPr>
          <p:cNvPr id="6" name="Rectangle 5">
            <a:extLst>
              <a:ext uri="{FF2B5EF4-FFF2-40B4-BE49-F238E27FC236}">
                <a16:creationId xmlns:a16="http://schemas.microsoft.com/office/drawing/2014/main" id="{AD77DF47-E6D6-4C26-B7F6-4BF7C6153160}"/>
              </a:ext>
            </a:extLst>
          </p:cNvPr>
          <p:cNvSpPr/>
          <p:nvPr/>
        </p:nvSpPr>
        <p:spPr>
          <a:xfrm>
            <a:off x="9198429" y="3429000"/>
            <a:ext cx="2754085" cy="1349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Rounded Corners 6">
            <a:extLst>
              <a:ext uri="{FF2B5EF4-FFF2-40B4-BE49-F238E27FC236}">
                <a16:creationId xmlns:a16="http://schemas.microsoft.com/office/drawing/2014/main" id="{0EF3B3CF-170A-4752-A5E3-70ECE9787AF7}"/>
              </a:ext>
            </a:extLst>
          </p:cNvPr>
          <p:cNvSpPr/>
          <p:nvPr/>
        </p:nvSpPr>
        <p:spPr>
          <a:xfrm>
            <a:off x="10118271" y="4778829"/>
            <a:ext cx="1834243" cy="12736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5AB1A666-053B-440F-B786-64493FFB2517}"/>
              </a:ext>
            </a:extLst>
          </p:cNvPr>
          <p:cNvSpPr/>
          <p:nvPr/>
        </p:nvSpPr>
        <p:spPr>
          <a:xfrm>
            <a:off x="54429" y="854529"/>
            <a:ext cx="8735785" cy="996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a:extLst>
              <a:ext uri="{FF2B5EF4-FFF2-40B4-BE49-F238E27FC236}">
                <a16:creationId xmlns:a16="http://schemas.microsoft.com/office/drawing/2014/main" id="{3277C987-72AB-4E6B-B7CE-819553E8114E}"/>
              </a:ext>
            </a:extLst>
          </p:cNvPr>
          <p:cNvSpPr/>
          <p:nvPr/>
        </p:nvSpPr>
        <p:spPr>
          <a:xfrm>
            <a:off x="8790214" y="115388"/>
            <a:ext cx="2754085" cy="1349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Rectangle 9">
            <a:extLst>
              <a:ext uri="{FF2B5EF4-FFF2-40B4-BE49-F238E27FC236}">
                <a16:creationId xmlns:a16="http://schemas.microsoft.com/office/drawing/2014/main" id="{B744714F-47FB-4AD5-A904-2EFA41166A3C}"/>
              </a:ext>
            </a:extLst>
          </p:cNvPr>
          <p:cNvSpPr/>
          <p:nvPr/>
        </p:nvSpPr>
        <p:spPr>
          <a:xfrm>
            <a:off x="3499758" y="2191294"/>
            <a:ext cx="2754085" cy="369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10">
            <a:extLst>
              <a:ext uri="{FF2B5EF4-FFF2-40B4-BE49-F238E27FC236}">
                <a16:creationId xmlns:a16="http://schemas.microsoft.com/office/drawing/2014/main" id="{1C017BB4-1F0A-4F76-A864-D026B5A7B205}"/>
              </a:ext>
            </a:extLst>
          </p:cNvPr>
          <p:cNvSpPr/>
          <p:nvPr/>
        </p:nvSpPr>
        <p:spPr>
          <a:xfrm>
            <a:off x="4441375" y="2779125"/>
            <a:ext cx="2754085" cy="369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Rectangle 11">
            <a:extLst>
              <a:ext uri="{FF2B5EF4-FFF2-40B4-BE49-F238E27FC236}">
                <a16:creationId xmlns:a16="http://schemas.microsoft.com/office/drawing/2014/main" id="{DDD39753-67B4-4A50-AEB2-091A5FE66971}"/>
              </a:ext>
            </a:extLst>
          </p:cNvPr>
          <p:cNvSpPr/>
          <p:nvPr/>
        </p:nvSpPr>
        <p:spPr>
          <a:xfrm>
            <a:off x="5480969" y="3573789"/>
            <a:ext cx="2754085" cy="369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Rectangle 12">
            <a:extLst>
              <a:ext uri="{FF2B5EF4-FFF2-40B4-BE49-F238E27FC236}">
                <a16:creationId xmlns:a16="http://schemas.microsoft.com/office/drawing/2014/main" id="{3E09F3D0-D855-442F-9762-391FC3EE846B}"/>
              </a:ext>
            </a:extLst>
          </p:cNvPr>
          <p:cNvSpPr/>
          <p:nvPr/>
        </p:nvSpPr>
        <p:spPr>
          <a:xfrm>
            <a:off x="6858011" y="4286803"/>
            <a:ext cx="2754085" cy="2688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4" name="Content Placeholder 13">
            <a:extLst>
              <a:ext uri="{FF2B5EF4-FFF2-40B4-BE49-F238E27FC236}">
                <a16:creationId xmlns:a16="http://schemas.microsoft.com/office/drawing/2014/main" id="{899E8288-E8EF-4480-9DE7-32BDBEE08FA6}"/>
              </a:ext>
            </a:extLst>
          </p:cNvPr>
          <p:cNvPicPr>
            <a:picLocks noGrp="1" noChangeAspect="1"/>
          </p:cNvPicPr>
          <p:nvPr>
            <p:ph idx="1"/>
          </p:nvPr>
        </p:nvPicPr>
        <p:blipFill>
          <a:blip r:embed="rId3"/>
          <a:stretch>
            <a:fillRect/>
          </a:stretch>
        </p:blipFill>
        <p:spPr>
          <a:xfrm>
            <a:off x="220708" y="115388"/>
            <a:ext cx="11534855" cy="6043674"/>
          </a:xfrm>
          <a:prstGeom prst="rect">
            <a:avLst/>
          </a:prstGeom>
        </p:spPr>
      </p:pic>
    </p:spTree>
    <p:extLst>
      <p:ext uri="{BB962C8B-B14F-4D97-AF65-F5344CB8AC3E}">
        <p14:creationId xmlns:p14="http://schemas.microsoft.com/office/powerpoint/2010/main" val="1615206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93F87DA-0015-4771-8B2E-7C0B4B9E6AB9}"/>
              </a:ext>
            </a:extLst>
          </p:cNvPr>
          <p:cNvPicPr>
            <a:picLocks noChangeAspect="1"/>
          </p:cNvPicPr>
          <p:nvPr/>
        </p:nvPicPr>
        <p:blipFill>
          <a:blip r:embed="rId3"/>
          <a:stretch>
            <a:fillRect/>
          </a:stretch>
        </p:blipFill>
        <p:spPr>
          <a:xfrm>
            <a:off x="5974764" y="1959547"/>
            <a:ext cx="1537882" cy="1767681"/>
          </a:xfrm>
          <a:prstGeom prst="rect">
            <a:avLst/>
          </a:prstGeom>
        </p:spPr>
      </p:pic>
      <p:sp>
        <p:nvSpPr>
          <p:cNvPr id="2" name="Title 1">
            <a:extLst>
              <a:ext uri="{FF2B5EF4-FFF2-40B4-BE49-F238E27FC236}">
                <a16:creationId xmlns:a16="http://schemas.microsoft.com/office/drawing/2014/main" id="{F7AEF4E5-8903-4DDA-9D36-3A67A622168C}"/>
              </a:ext>
            </a:extLst>
          </p:cNvPr>
          <p:cNvSpPr>
            <a:spLocks noGrp="1"/>
          </p:cNvSpPr>
          <p:nvPr>
            <p:ph type="title"/>
          </p:nvPr>
        </p:nvSpPr>
        <p:spPr/>
        <p:txBody>
          <a:bodyPr/>
          <a:lstStyle/>
          <a:p>
            <a:r>
              <a:rPr lang="en-SG" dirty="0"/>
              <a:t>System Prototype of pH watch </a:t>
            </a:r>
          </a:p>
        </p:txBody>
      </p:sp>
      <p:pic>
        <p:nvPicPr>
          <p:cNvPr id="4" name="Content Placeholder 3">
            <a:extLst>
              <a:ext uri="{FF2B5EF4-FFF2-40B4-BE49-F238E27FC236}">
                <a16:creationId xmlns:a16="http://schemas.microsoft.com/office/drawing/2014/main" id="{A0C2412A-460A-4273-8116-F0F38651CF1E}"/>
              </a:ext>
            </a:extLst>
          </p:cNvPr>
          <p:cNvPicPr>
            <a:picLocks noGrp="1" noChangeAspect="1"/>
          </p:cNvPicPr>
          <p:nvPr>
            <p:ph idx="1"/>
          </p:nvPr>
        </p:nvPicPr>
        <p:blipFill>
          <a:blip r:embed="rId4"/>
          <a:stretch>
            <a:fillRect/>
          </a:stretch>
        </p:blipFill>
        <p:spPr>
          <a:xfrm>
            <a:off x="914768" y="2654234"/>
            <a:ext cx="5043402" cy="2976954"/>
          </a:xfrm>
          <a:prstGeom prst="rect">
            <a:avLst/>
          </a:prstGeom>
        </p:spPr>
      </p:pic>
      <p:pic>
        <p:nvPicPr>
          <p:cNvPr id="18" name="Picture 17">
            <a:extLst>
              <a:ext uri="{FF2B5EF4-FFF2-40B4-BE49-F238E27FC236}">
                <a16:creationId xmlns:a16="http://schemas.microsoft.com/office/drawing/2014/main" id="{D0182801-A35B-40B3-86C8-9F74B6BACF37}"/>
              </a:ext>
            </a:extLst>
          </p:cNvPr>
          <p:cNvPicPr>
            <a:picLocks noChangeAspect="1"/>
          </p:cNvPicPr>
          <p:nvPr/>
        </p:nvPicPr>
        <p:blipFill>
          <a:blip r:embed="rId5"/>
          <a:stretch>
            <a:fillRect/>
          </a:stretch>
        </p:blipFill>
        <p:spPr>
          <a:xfrm>
            <a:off x="9229390" y="2498018"/>
            <a:ext cx="2631323" cy="1089658"/>
          </a:xfrm>
          <a:prstGeom prst="rect">
            <a:avLst/>
          </a:prstGeom>
        </p:spPr>
      </p:pic>
      <p:pic>
        <p:nvPicPr>
          <p:cNvPr id="6" name="Picture 5">
            <a:extLst>
              <a:ext uri="{FF2B5EF4-FFF2-40B4-BE49-F238E27FC236}">
                <a16:creationId xmlns:a16="http://schemas.microsoft.com/office/drawing/2014/main" id="{BCB46AAA-BD8D-4B1D-8246-F212BEF9F4E0}"/>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7593665" y="2333624"/>
            <a:ext cx="1474367" cy="1350962"/>
          </a:xfrm>
          <a:prstGeom prst="rect">
            <a:avLst/>
          </a:prstGeom>
        </p:spPr>
      </p:pic>
      <p:sp>
        <p:nvSpPr>
          <p:cNvPr id="3" name="TextBox 2">
            <a:extLst>
              <a:ext uri="{FF2B5EF4-FFF2-40B4-BE49-F238E27FC236}">
                <a16:creationId xmlns:a16="http://schemas.microsoft.com/office/drawing/2014/main" id="{474F801C-68AA-4F86-8F0B-9CF4BC3AB49D}"/>
              </a:ext>
            </a:extLst>
          </p:cNvPr>
          <p:cNvSpPr txBox="1"/>
          <p:nvPr/>
        </p:nvSpPr>
        <p:spPr>
          <a:xfrm>
            <a:off x="5896724" y="1706761"/>
            <a:ext cx="1226561" cy="369332"/>
          </a:xfrm>
          <a:prstGeom prst="rect">
            <a:avLst/>
          </a:prstGeom>
          <a:noFill/>
        </p:spPr>
        <p:txBody>
          <a:bodyPr wrap="square" rtlCol="0">
            <a:spAutoFit/>
          </a:bodyPr>
          <a:lstStyle/>
          <a:p>
            <a:r>
              <a:rPr lang="en-SG" b="1" dirty="0"/>
              <a:t>MAX30101</a:t>
            </a:r>
          </a:p>
        </p:txBody>
      </p:sp>
      <p:sp>
        <p:nvSpPr>
          <p:cNvPr id="9" name="TextBox 8">
            <a:extLst>
              <a:ext uri="{FF2B5EF4-FFF2-40B4-BE49-F238E27FC236}">
                <a16:creationId xmlns:a16="http://schemas.microsoft.com/office/drawing/2014/main" id="{F3E23466-4FA4-4BE8-8DBF-207AD101AD0B}"/>
              </a:ext>
            </a:extLst>
          </p:cNvPr>
          <p:cNvSpPr txBox="1"/>
          <p:nvPr/>
        </p:nvSpPr>
        <p:spPr>
          <a:xfrm>
            <a:off x="7204304" y="1697016"/>
            <a:ext cx="2383155" cy="646331"/>
          </a:xfrm>
          <a:prstGeom prst="rect">
            <a:avLst/>
          </a:prstGeom>
          <a:noFill/>
        </p:spPr>
        <p:txBody>
          <a:bodyPr wrap="square" rtlCol="0">
            <a:spAutoFit/>
          </a:bodyPr>
          <a:lstStyle/>
          <a:p>
            <a:pPr algn="ctr"/>
            <a:r>
              <a:rPr lang="en-SG" b="1" dirty="0"/>
              <a:t>MAX30101 mounted with PANI</a:t>
            </a:r>
          </a:p>
        </p:txBody>
      </p:sp>
      <p:sp>
        <p:nvSpPr>
          <p:cNvPr id="5" name="TextBox 4">
            <a:extLst>
              <a:ext uri="{FF2B5EF4-FFF2-40B4-BE49-F238E27FC236}">
                <a16:creationId xmlns:a16="http://schemas.microsoft.com/office/drawing/2014/main" id="{E93BEF84-F969-46E0-91DA-9DB455D40C02}"/>
              </a:ext>
            </a:extLst>
          </p:cNvPr>
          <p:cNvSpPr txBox="1"/>
          <p:nvPr/>
        </p:nvSpPr>
        <p:spPr>
          <a:xfrm>
            <a:off x="9372463" y="1980931"/>
            <a:ext cx="2747963" cy="369332"/>
          </a:xfrm>
          <a:prstGeom prst="rect">
            <a:avLst/>
          </a:prstGeom>
          <a:noFill/>
        </p:spPr>
        <p:txBody>
          <a:bodyPr wrap="square" rtlCol="0">
            <a:spAutoFit/>
          </a:bodyPr>
          <a:lstStyle/>
          <a:p>
            <a:r>
              <a:rPr lang="en-SG" b="1" dirty="0"/>
              <a:t>CC2650 MCU + Sensor Tag</a:t>
            </a:r>
          </a:p>
        </p:txBody>
      </p:sp>
      <p:pic>
        <p:nvPicPr>
          <p:cNvPr id="10" name="Picture 9">
            <a:extLst>
              <a:ext uri="{FF2B5EF4-FFF2-40B4-BE49-F238E27FC236}">
                <a16:creationId xmlns:a16="http://schemas.microsoft.com/office/drawing/2014/main" id="{B6A49814-FB44-46AA-BA0D-FD74D9ACDED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71100" y="3949415"/>
            <a:ext cx="2903510" cy="2133599"/>
          </a:xfrm>
          <a:prstGeom prst="rect">
            <a:avLst/>
          </a:prstGeom>
        </p:spPr>
      </p:pic>
      <p:cxnSp>
        <p:nvCxnSpPr>
          <p:cNvPr id="11" name="Straight Arrow Connector 10">
            <a:extLst>
              <a:ext uri="{FF2B5EF4-FFF2-40B4-BE49-F238E27FC236}">
                <a16:creationId xmlns:a16="http://schemas.microsoft.com/office/drawing/2014/main" id="{A67A771F-7276-4C66-9D5D-23D6DB43819B}"/>
              </a:ext>
            </a:extLst>
          </p:cNvPr>
          <p:cNvCxnSpPr/>
          <p:nvPr/>
        </p:nvCxnSpPr>
        <p:spPr>
          <a:xfrm>
            <a:off x="9357795" y="4343750"/>
            <a:ext cx="724779" cy="76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DB19A403-F911-45F1-96D9-660229A8B05D}"/>
              </a:ext>
            </a:extLst>
          </p:cNvPr>
          <p:cNvCxnSpPr/>
          <p:nvPr/>
        </p:nvCxnSpPr>
        <p:spPr>
          <a:xfrm>
            <a:off x="9357795" y="5016214"/>
            <a:ext cx="771525" cy="95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98FBF1FD-C9EA-4C97-A0F3-E8FF7FC3D289}"/>
              </a:ext>
            </a:extLst>
          </p:cNvPr>
          <p:cNvCxnSpPr/>
          <p:nvPr/>
        </p:nvCxnSpPr>
        <p:spPr>
          <a:xfrm flipV="1">
            <a:off x="9357795" y="5688677"/>
            <a:ext cx="771525" cy="19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CB328A31-F089-4BEB-AD79-EC7EE252BD20}"/>
              </a:ext>
            </a:extLst>
          </p:cNvPr>
          <p:cNvCxnSpPr/>
          <p:nvPr/>
        </p:nvCxnSpPr>
        <p:spPr>
          <a:xfrm>
            <a:off x="9264303" y="5972525"/>
            <a:ext cx="865017" cy="1067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456C9D18-4CCB-48CF-B307-78E1A7B6EEFC}"/>
              </a:ext>
            </a:extLst>
          </p:cNvPr>
          <p:cNvSpPr txBox="1"/>
          <p:nvPr/>
        </p:nvSpPr>
        <p:spPr>
          <a:xfrm>
            <a:off x="10115763" y="4142711"/>
            <a:ext cx="1026946" cy="400110"/>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Watch </a:t>
            </a:r>
            <a:r>
              <a:rPr lang="en-US" sz="1000" dirty="0" err="1">
                <a:latin typeface="Times New Roman" panose="02020603050405020304" pitchFamily="18" charset="0"/>
                <a:cs typeface="Times New Roman" panose="02020603050405020304" pitchFamily="18" charset="0"/>
              </a:rPr>
              <a:t>Devpack</a:t>
            </a:r>
            <a:r>
              <a:rPr lang="en-US" sz="1000" dirty="0">
                <a:latin typeface="Times New Roman" panose="02020603050405020304" pitchFamily="18" charset="0"/>
                <a:cs typeface="Times New Roman" panose="02020603050405020304" pitchFamily="18" charset="0"/>
              </a:rPr>
              <a:t> </a:t>
            </a:r>
          </a:p>
          <a:p>
            <a:r>
              <a:rPr lang="en-US" sz="1000" dirty="0">
                <a:latin typeface="Times New Roman" panose="02020603050405020304" pitchFamily="18" charset="0"/>
                <a:cs typeface="Times New Roman" panose="02020603050405020304" pitchFamily="18" charset="0"/>
              </a:rPr>
              <a:t>LCD Display</a:t>
            </a:r>
          </a:p>
        </p:txBody>
      </p:sp>
      <p:sp>
        <p:nvSpPr>
          <p:cNvPr id="16" name="TextBox 15">
            <a:extLst>
              <a:ext uri="{FF2B5EF4-FFF2-40B4-BE49-F238E27FC236}">
                <a16:creationId xmlns:a16="http://schemas.microsoft.com/office/drawing/2014/main" id="{BF886E19-9418-4084-839C-AA547DC47864}"/>
              </a:ext>
            </a:extLst>
          </p:cNvPr>
          <p:cNvSpPr txBox="1"/>
          <p:nvPr/>
        </p:nvSpPr>
        <p:spPr>
          <a:xfrm>
            <a:off x="10129320" y="4891410"/>
            <a:ext cx="1203033" cy="246221"/>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Debugger Devpack </a:t>
            </a:r>
          </a:p>
        </p:txBody>
      </p:sp>
      <p:sp>
        <p:nvSpPr>
          <p:cNvPr id="19" name="TextBox 18">
            <a:extLst>
              <a:ext uri="{FF2B5EF4-FFF2-40B4-BE49-F238E27FC236}">
                <a16:creationId xmlns:a16="http://schemas.microsoft.com/office/drawing/2014/main" id="{30B99FD7-A6B1-45A6-B1FD-F406502EA1D5}"/>
              </a:ext>
            </a:extLst>
          </p:cNvPr>
          <p:cNvSpPr txBox="1"/>
          <p:nvPr/>
        </p:nvSpPr>
        <p:spPr>
          <a:xfrm>
            <a:off x="10129320" y="5385104"/>
            <a:ext cx="1134941" cy="400110"/>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CC2650 Wearable </a:t>
            </a:r>
          </a:p>
          <a:p>
            <a:r>
              <a:rPr lang="en-US" sz="1000" dirty="0">
                <a:latin typeface="Times New Roman" panose="02020603050405020304" pitchFamily="18" charset="0"/>
                <a:cs typeface="Times New Roman" panose="02020603050405020304" pitchFamily="18" charset="0"/>
              </a:rPr>
              <a:t>Sensor tag</a:t>
            </a:r>
          </a:p>
        </p:txBody>
      </p:sp>
      <p:sp>
        <p:nvSpPr>
          <p:cNvPr id="20" name="TextBox 19">
            <a:extLst>
              <a:ext uri="{FF2B5EF4-FFF2-40B4-BE49-F238E27FC236}">
                <a16:creationId xmlns:a16="http://schemas.microsoft.com/office/drawing/2014/main" id="{A17385E3-35DC-433F-82CF-3A9E02E244BC}"/>
              </a:ext>
            </a:extLst>
          </p:cNvPr>
          <p:cNvSpPr txBox="1"/>
          <p:nvPr/>
        </p:nvSpPr>
        <p:spPr>
          <a:xfrm>
            <a:off x="10115763" y="5845714"/>
            <a:ext cx="1501497" cy="400110"/>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MAX30101 covered </a:t>
            </a:r>
          </a:p>
          <a:p>
            <a:r>
              <a:rPr lang="en-US" sz="1000" dirty="0">
                <a:latin typeface="Times New Roman" panose="02020603050405020304" pitchFamily="18" charset="0"/>
                <a:cs typeface="Times New Roman" panose="02020603050405020304" pitchFamily="18" charset="0"/>
              </a:rPr>
              <a:t>with  pH sensitive PANI</a:t>
            </a:r>
          </a:p>
        </p:txBody>
      </p:sp>
      <p:pic>
        <p:nvPicPr>
          <p:cNvPr id="21" name="Picture 8" descr="Image result for nus">
            <a:extLst>
              <a:ext uri="{FF2B5EF4-FFF2-40B4-BE49-F238E27FC236}">
                <a16:creationId xmlns:a16="http://schemas.microsoft.com/office/drawing/2014/main" id="{623E7C02-5C4D-4B65-8A79-D05ED9E2C541}"/>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foregroundMark x1="29583" y1="46825" x2="29583" y2="46825"/>
                        <a14:foregroundMark x1="36750" y1="55556" x2="36750" y2="55556"/>
                        <a14:foregroundMark x1="32083" y1="62698" x2="32083" y2="62698"/>
                        <a14:foregroundMark x1="30750" y1="68571" x2="30750" y2="68571"/>
                        <a14:foregroundMark x1="29833" y1="68413" x2="29417" y2="68413"/>
                        <a14:foregroundMark x1="24917" y1="56349" x2="24917" y2="56349"/>
                        <a14:foregroundMark x1="22167" y1="56825" x2="22167" y2="56825"/>
                        <a14:foregroundMark x1="23583" y1="40476" x2="23583" y2="40476"/>
                        <a14:foregroundMark x1="30833" y1="41429" x2="30833" y2="41429"/>
                        <a14:foregroundMark x1="37750" y1="48571" x2="37750" y2="48571"/>
                        <a14:foregroundMark x1="34750" y1="43651" x2="34750" y2="43651"/>
                        <a14:foregroundMark x1="33583" y1="45238" x2="33583" y2="45238"/>
                        <a14:foregroundMark x1="30583" y1="76984" x2="41583" y2="66984"/>
                        <a14:foregroundMark x1="41583" y1="66984" x2="45667" y2="53016"/>
                        <a14:foregroundMark x1="17250" y1="22222" x2="19583" y2="47778"/>
                        <a14:foregroundMark x1="19583" y1="47778" x2="29417" y2="68413"/>
                        <a14:foregroundMark x1="29417" y1="68413" x2="42333" y2="73175"/>
                        <a14:foregroundMark x1="42333" y1="73175" x2="82833" y2="63651"/>
                        <a14:foregroundMark x1="82833" y1="63651" x2="89417" y2="41270"/>
                        <a14:foregroundMark x1="89417" y1="41270" x2="81083" y2="23175"/>
                        <a14:foregroundMark x1="81083" y1="23175" x2="21833" y2="17937"/>
                        <a14:foregroundMark x1="21833" y1="17937" x2="15417" y2="20159"/>
                        <a14:foregroundMark x1="15917" y1="15556" x2="12417" y2="41587"/>
                        <a14:foregroundMark x1="12417" y1="41587" x2="14583" y2="64444"/>
                        <a14:foregroundMark x1="14583" y1="64444" x2="45000" y2="72540"/>
                        <a14:foregroundMark x1="45000" y1="72540" x2="68000" y2="74603"/>
                        <a14:foregroundMark x1="18833" y1="20952" x2="15333" y2="45397"/>
                        <a14:foregroundMark x1="15333" y1="45397" x2="15750" y2="71429"/>
                        <a14:foregroundMark x1="15750" y1="71429" x2="36833" y2="79206"/>
                        <a14:foregroundMark x1="36833" y1="79206" x2="50083" y2="76032"/>
                        <a14:foregroundMark x1="50083" y1="76032" x2="68000" y2="76984"/>
                      </a14:backgroundRemoval>
                    </a14:imgEffect>
                  </a14:imgLayer>
                </a14:imgProps>
              </a:ext>
              <a:ext uri="{28A0092B-C50C-407E-A947-70E740481C1C}">
                <a14:useLocalDpi xmlns:a14="http://schemas.microsoft.com/office/drawing/2010/main" val="0"/>
              </a:ext>
            </a:extLst>
          </a:blip>
          <a:srcRect/>
          <a:stretch>
            <a:fillRect/>
          </a:stretch>
        </p:blipFill>
        <p:spPr bwMode="auto">
          <a:xfrm>
            <a:off x="9805989" y="-40021"/>
            <a:ext cx="2462020" cy="1292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872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3E5C3-E69D-4B16-9B36-0B6A71BADF4D}"/>
              </a:ext>
            </a:extLst>
          </p:cNvPr>
          <p:cNvSpPr>
            <a:spLocks noGrp="1"/>
          </p:cNvSpPr>
          <p:nvPr>
            <p:ph type="title"/>
          </p:nvPr>
        </p:nvSpPr>
        <p:spPr>
          <a:xfrm>
            <a:off x="1066800" y="-103922"/>
            <a:ext cx="10058400" cy="1450757"/>
          </a:xfrm>
        </p:spPr>
        <p:txBody>
          <a:bodyPr/>
          <a:lstStyle/>
          <a:p>
            <a:r>
              <a:rPr lang="en-SG" dirty="0"/>
              <a:t>Our pH sensing algorithm</a:t>
            </a:r>
          </a:p>
        </p:txBody>
      </p:sp>
      <p:pic>
        <p:nvPicPr>
          <p:cNvPr id="4" name="Picture 3">
            <a:extLst>
              <a:ext uri="{FF2B5EF4-FFF2-40B4-BE49-F238E27FC236}">
                <a16:creationId xmlns:a16="http://schemas.microsoft.com/office/drawing/2014/main" id="{72D6F38A-1C4A-4E17-830C-B966E6A139A0}"/>
              </a:ext>
            </a:extLst>
          </p:cNvPr>
          <p:cNvPicPr>
            <a:picLocks noChangeAspect="1"/>
          </p:cNvPicPr>
          <p:nvPr/>
        </p:nvPicPr>
        <p:blipFill>
          <a:blip r:embed="rId2"/>
          <a:stretch>
            <a:fillRect/>
          </a:stretch>
        </p:blipFill>
        <p:spPr>
          <a:xfrm>
            <a:off x="6450164" y="1887204"/>
            <a:ext cx="5300662" cy="3819148"/>
          </a:xfrm>
          <a:prstGeom prst="rect">
            <a:avLst/>
          </a:prstGeom>
        </p:spPr>
      </p:pic>
      <p:sp>
        <p:nvSpPr>
          <p:cNvPr id="5" name="Oval 4">
            <a:extLst>
              <a:ext uri="{FF2B5EF4-FFF2-40B4-BE49-F238E27FC236}">
                <a16:creationId xmlns:a16="http://schemas.microsoft.com/office/drawing/2014/main" id="{89242F30-1452-4E81-9639-944473BDBBB0}"/>
              </a:ext>
            </a:extLst>
          </p:cNvPr>
          <p:cNvSpPr/>
          <p:nvPr/>
        </p:nvSpPr>
        <p:spPr bwMode="auto">
          <a:xfrm>
            <a:off x="6645426" y="2782560"/>
            <a:ext cx="5300662" cy="554838"/>
          </a:xfrm>
          <a:prstGeom prst="ellipse">
            <a:avLst/>
          </a:prstGeom>
          <a:noFill/>
          <a:ln w="381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a:ln>
                <a:noFill/>
              </a:ln>
              <a:solidFill>
                <a:schemeClr val="tx1"/>
              </a:solidFill>
              <a:effectLst/>
              <a:latin typeface="Times" pitchFamily="18" charset="0"/>
            </a:endParaRPr>
          </a:p>
        </p:txBody>
      </p:sp>
      <p:sp>
        <p:nvSpPr>
          <p:cNvPr id="6" name="TextBox 5">
            <a:extLst>
              <a:ext uri="{FF2B5EF4-FFF2-40B4-BE49-F238E27FC236}">
                <a16:creationId xmlns:a16="http://schemas.microsoft.com/office/drawing/2014/main" id="{BF796B50-9233-4569-BDDA-C110F45FA54B}"/>
              </a:ext>
            </a:extLst>
          </p:cNvPr>
          <p:cNvSpPr txBox="1"/>
          <p:nvPr/>
        </p:nvSpPr>
        <p:spPr>
          <a:xfrm>
            <a:off x="4173518" y="5706352"/>
            <a:ext cx="4225519" cy="369332"/>
          </a:xfrm>
          <a:prstGeom prst="rect">
            <a:avLst/>
          </a:prstGeom>
          <a:noFill/>
        </p:spPr>
        <p:txBody>
          <a:bodyPr wrap="square" rtlCol="0">
            <a:spAutoFit/>
          </a:bodyPr>
          <a:lstStyle/>
          <a:p>
            <a:r>
              <a:rPr lang="en-SG" b="1" dirty="0"/>
              <a:t>PPG signal reflected from a pulse oximeter</a:t>
            </a:r>
          </a:p>
        </p:txBody>
      </p:sp>
      <p:pic>
        <p:nvPicPr>
          <p:cNvPr id="7" name="Picture 6">
            <a:extLst>
              <a:ext uri="{FF2B5EF4-FFF2-40B4-BE49-F238E27FC236}">
                <a16:creationId xmlns:a16="http://schemas.microsoft.com/office/drawing/2014/main" id="{F19A254C-031F-4DC5-B6E7-8401CAB88BBF}"/>
              </a:ext>
            </a:extLst>
          </p:cNvPr>
          <p:cNvPicPr>
            <a:picLocks noChangeAspect="1"/>
          </p:cNvPicPr>
          <p:nvPr/>
        </p:nvPicPr>
        <p:blipFill rotWithShape="1">
          <a:blip r:embed="rId3"/>
          <a:srcRect r="26475"/>
          <a:stretch/>
        </p:blipFill>
        <p:spPr>
          <a:xfrm>
            <a:off x="1302685" y="2142789"/>
            <a:ext cx="3834092" cy="3307977"/>
          </a:xfrm>
          <a:prstGeom prst="rect">
            <a:avLst/>
          </a:prstGeom>
        </p:spPr>
      </p:pic>
      <p:pic>
        <p:nvPicPr>
          <p:cNvPr id="8" name="Picture 8" descr="Image result for nus">
            <a:extLst>
              <a:ext uri="{FF2B5EF4-FFF2-40B4-BE49-F238E27FC236}">
                <a16:creationId xmlns:a16="http://schemas.microsoft.com/office/drawing/2014/main" id="{A54B8D9D-2442-4FD8-8A6F-BA35727CD12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29583" y1="46825" x2="29583" y2="46825"/>
                        <a14:foregroundMark x1="36750" y1="55556" x2="36750" y2="55556"/>
                        <a14:foregroundMark x1="32083" y1="62698" x2="32083" y2="62698"/>
                        <a14:foregroundMark x1="30750" y1="68571" x2="30750" y2="68571"/>
                        <a14:foregroundMark x1="29833" y1="68413" x2="29417" y2="68413"/>
                        <a14:foregroundMark x1="24917" y1="56349" x2="24917" y2="56349"/>
                        <a14:foregroundMark x1="22167" y1="56825" x2="22167" y2="56825"/>
                        <a14:foregroundMark x1="23583" y1="40476" x2="23583" y2="40476"/>
                        <a14:foregroundMark x1="30833" y1="41429" x2="30833" y2="41429"/>
                        <a14:foregroundMark x1="37750" y1="48571" x2="37750" y2="48571"/>
                        <a14:foregroundMark x1="34750" y1="43651" x2="34750" y2="43651"/>
                        <a14:foregroundMark x1="33583" y1="45238" x2="33583" y2="45238"/>
                        <a14:foregroundMark x1="30583" y1="76984" x2="41583" y2="66984"/>
                        <a14:foregroundMark x1="41583" y1="66984" x2="45667" y2="53016"/>
                        <a14:foregroundMark x1="17250" y1="22222" x2="19583" y2="47778"/>
                        <a14:foregroundMark x1="19583" y1="47778" x2="29417" y2="68413"/>
                        <a14:foregroundMark x1="29417" y1="68413" x2="42333" y2="73175"/>
                        <a14:foregroundMark x1="42333" y1="73175" x2="82833" y2="63651"/>
                        <a14:foregroundMark x1="82833" y1="63651" x2="89417" y2="41270"/>
                        <a14:foregroundMark x1="89417" y1="41270" x2="81083" y2="23175"/>
                        <a14:foregroundMark x1="81083" y1="23175" x2="21833" y2="17937"/>
                        <a14:foregroundMark x1="21833" y1="17937" x2="15417" y2="20159"/>
                        <a14:foregroundMark x1="15917" y1="15556" x2="12417" y2="41587"/>
                        <a14:foregroundMark x1="12417" y1="41587" x2="14583" y2="64444"/>
                        <a14:foregroundMark x1="14583" y1="64444" x2="45000" y2="72540"/>
                        <a14:foregroundMark x1="45000" y1="72540" x2="68000" y2="74603"/>
                        <a14:foregroundMark x1="18833" y1="20952" x2="15333" y2="45397"/>
                        <a14:foregroundMark x1="15333" y1="45397" x2="15750" y2="71429"/>
                        <a14:foregroundMark x1="15750" y1="71429" x2="36833" y2="79206"/>
                        <a14:foregroundMark x1="36833" y1="79206" x2="50083" y2="76032"/>
                        <a14:foregroundMark x1="50083" y1="76032" x2="68000" y2="76984"/>
                      </a14:backgroundRemoval>
                    </a14:imgEffect>
                  </a14:imgLayer>
                </a14:imgProps>
              </a:ext>
              <a:ext uri="{28A0092B-C50C-407E-A947-70E740481C1C}">
                <a14:useLocalDpi xmlns:a14="http://schemas.microsoft.com/office/drawing/2010/main" val="0"/>
              </a:ext>
            </a:extLst>
          </a:blip>
          <a:srcRect/>
          <a:stretch>
            <a:fillRect/>
          </a:stretch>
        </p:blipFill>
        <p:spPr bwMode="auto">
          <a:xfrm>
            <a:off x="9805989" y="-40021"/>
            <a:ext cx="2462020" cy="1292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44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A44ED-0213-4964-A8BE-210D9962C9D3}"/>
              </a:ext>
            </a:extLst>
          </p:cNvPr>
          <p:cNvSpPr>
            <a:spLocks noGrp="1"/>
          </p:cNvSpPr>
          <p:nvPr>
            <p:ph type="title"/>
          </p:nvPr>
        </p:nvSpPr>
        <p:spPr/>
        <p:txBody>
          <a:bodyPr/>
          <a:lstStyle/>
          <a:p>
            <a:r>
              <a:rPr lang="en-SG" dirty="0"/>
              <a:t>Our pH sensing algorithm</a:t>
            </a:r>
          </a:p>
        </p:txBody>
      </p:sp>
      <p:pic>
        <p:nvPicPr>
          <p:cNvPr id="4" name="Picture 3">
            <a:extLst>
              <a:ext uri="{FF2B5EF4-FFF2-40B4-BE49-F238E27FC236}">
                <a16:creationId xmlns:a16="http://schemas.microsoft.com/office/drawing/2014/main" id="{A53ED3F4-413F-49EA-8C89-6AFE269E3263}"/>
              </a:ext>
            </a:extLst>
          </p:cNvPr>
          <p:cNvPicPr>
            <a:picLocks noChangeAspect="1"/>
          </p:cNvPicPr>
          <p:nvPr/>
        </p:nvPicPr>
        <p:blipFill>
          <a:blip r:embed="rId2"/>
          <a:stretch>
            <a:fillRect/>
          </a:stretch>
        </p:blipFill>
        <p:spPr>
          <a:xfrm>
            <a:off x="827254" y="2085263"/>
            <a:ext cx="4785551" cy="3448008"/>
          </a:xfrm>
          <a:prstGeom prst="rect">
            <a:avLst/>
          </a:prstGeom>
        </p:spPr>
      </p:pic>
      <p:sp>
        <p:nvSpPr>
          <p:cNvPr id="5" name="Oval 4">
            <a:extLst>
              <a:ext uri="{FF2B5EF4-FFF2-40B4-BE49-F238E27FC236}">
                <a16:creationId xmlns:a16="http://schemas.microsoft.com/office/drawing/2014/main" id="{4060A972-4414-44FB-9BDA-FE7DE0BBAB5A}"/>
              </a:ext>
            </a:extLst>
          </p:cNvPr>
          <p:cNvSpPr/>
          <p:nvPr/>
        </p:nvSpPr>
        <p:spPr bwMode="auto">
          <a:xfrm>
            <a:off x="827254" y="2847281"/>
            <a:ext cx="4785551" cy="481565"/>
          </a:xfrm>
          <a:prstGeom prst="ellipse">
            <a:avLst/>
          </a:prstGeom>
          <a:noFill/>
          <a:ln w="38100" cap="flat" cmpd="sng" algn="ctr">
            <a:solidFill>
              <a:srgbClr val="00B050"/>
            </a:solidFill>
            <a:prstDash val="solid"/>
            <a:round/>
            <a:headEnd type="none" w="med" len="med"/>
            <a:tailEnd type="none" w="med" len="med"/>
          </a:ln>
          <a:effectLst/>
        </p:spPr>
        <p:txBody>
          <a:bodyPr vert="horz" wrap="square" lIns="82554" tIns="41277" rIns="82554" bIns="41277" numCol="1" rtlCol="0" anchor="t" anchorCtr="0" compatLnSpc="1">
            <a:prstTxWarp prst="textNoShape">
              <a:avLst/>
            </a:prstTxWarp>
          </a:bodyPr>
          <a:lstStyle/>
          <a:p>
            <a:pPr defTabSz="825520" eaLnBrk="0" fontAlgn="base" hangingPunct="0">
              <a:spcBef>
                <a:spcPct val="0"/>
              </a:spcBef>
              <a:spcAft>
                <a:spcPct val="0"/>
              </a:spcAft>
            </a:pPr>
            <a:endParaRPr lang="en-SG" sz="2167">
              <a:latin typeface="Times" pitchFamily="18" charset="0"/>
            </a:endParaRPr>
          </a:p>
        </p:txBody>
      </p:sp>
      <p:sp>
        <p:nvSpPr>
          <p:cNvPr id="7" name="TextBox 6">
            <a:extLst>
              <a:ext uri="{FF2B5EF4-FFF2-40B4-BE49-F238E27FC236}">
                <a16:creationId xmlns:a16="http://schemas.microsoft.com/office/drawing/2014/main" id="{65B6AF6B-A9D3-4041-9B51-2CBBA7184815}"/>
              </a:ext>
            </a:extLst>
          </p:cNvPr>
          <p:cNvSpPr txBox="1"/>
          <p:nvPr/>
        </p:nvSpPr>
        <p:spPr>
          <a:xfrm>
            <a:off x="5612805" y="2935135"/>
            <a:ext cx="1418180" cy="342401"/>
          </a:xfrm>
          <a:prstGeom prst="rect">
            <a:avLst/>
          </a:prstGeom>
          <a:noFill/>
        </p:spPr>
        <p:txBody>
          <a:bodyPr wrap="square" rtlCol="0">
            <a:spAutoFit/>
          </a:bodyPr>
          <a:lstStyle/>
          <a:p>
            <a:r>
              <a:rPr lang="en-SG" sz="1625" dirty="0"/>
              <a:t>DC</a:t>
            </a:r>
            <a:r>
              <a:rPr lang="en-SG" sz="1625" baseline="30000" dirty="0"/>
              <a:t>PANI</a:t>
            </a:r>
          </a:p>
        </p:txBody>
      </p:sp>
      <p:sp>
        <p:nvSpPr>
          <p:cNvPr id="8" name="TextBox 7">
            <a:extLst>
              <a:ext uri="{FF2B5EF4-FFF2-40B4-BE49-F238E27FC236}">
                <a16:creationId xmlns:a16="http://schemas.microsoft.com/office/drawing/2014/main" id="{1F352227-5473-4CF0-B5AF-FBDC609897FF}"/>
              </a:ext>
            </a:extLst>
          </p:cNvPr>
          <p:cNvSpPr txBox="1"/>
          <p:nvPr/>
        </p:nvSpPr>
        <p:spPr>
          <a:xfrm>
            <a:off x="5777468" y="4046272"/>
            <a:ext cx="1280590" cy="34240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SG" sz="1625" dirty="0"/>
              <a:t>DC</a:t>
            </a:r>
            <a:r>
              <a:rPr lang="en-SG" sz="1625" baseline="30000" dirty="0"/>
              <a:t>INIT</a:t>
            </a:r>
          </a:p>
        </p:txBody>
      </p:sp>
      <p:sp>
        <p:nvSpPr>
          <p:cNvPr id="9" name="Right Brace 8">
            <a:extLst>
              <a:ext uri="{FF2B5EF4-FFF2-40B4-BE49-F238E27FC236}">
                <a16:creationId xmlns:a16="http://schemas.microsoft.com/office/drawing/2014/main" id="{61ED50A3-24F4-4709-91C4-7299CBBA10A1}"/>
              </a:ext>
            </a:extLst>
          </p:cNvPr>
          <p:cNvSpPr/>
          <p:nvPr/>
        </p:nvSpPr>
        <p:spPr bwMode="auto">
          <a:xfrm>
            <a:off x="5505313" y="3518913"/>
            <a:ext cx="206385" cy="1471520"/>
          </a:xfrm>
          <a:prstGeom prst="rightBrace">
            <a:avLst/>
          </a:prstGeom>
          <a:noFill/>
          <a:ln w="28575" cap="flat" cmpd="sng" algn="ctr">
            <a:solidFill>
              <a:schemeClr val="tx1"/>
            </a:solidFill>
            <a:prstDash val="solid"/>
            <a:round/>
            <a:headEnd type="none" w="med" len="med"/>
            <a:tailEnd type="none" w="med" len="med"/>
          </a:ln>
          <a:effectLst/>
        </p:spPr>
        <p:txBody>
          <a:bodyPr vert="horz" wrap="square" lIns="82554" tIns="41277" rIns="82554" bIns="41277" numCol="1" rtlCol="0" anchor="t" anchorCtr="0" compatLnSpc="1">
            <a:prstTxWarp prst="textNoShape">
              <a:avLst/>
            </a:prstTxWarp>
          </a:bodyPr>
          <a:lstStyle/>
          <a:p>
            <a:pPr defTabSz="825520" eaLnBrk="0" fontAlgn="base" hangingPunct="0">
              <a:spcBef>
                <a:spcPct val="0"/>
              </a:spcBef>
              <a:spcAft>
                <a:spcPct val="0"/>
              </a:spcAft>
            </a:pPr>
            <a:endParaRPr lang="en-SG" sz="2167">
              <a:latin typeface="Times" pitchFamily="18" charset="0"/>
            </a:endParaRPr>
          </a:p>
        </p:txBody>
      </p:sp>
      <p:sp>
        <p:nvSpPr>
          <p:cNvPr id="10" name="Rectangle 9">
            <a:extLst>
              <a:ext uri="{FF2B5EF4-FFF2-40B4-BE49-F238E27FC236}">
                <a16:creationId xmlns:a16="http://schemas.microsoft.com/office/drawing/2014/main" id="{4FADA22F-ED3B-47D8-9173-05A427970C48}"/>
              </a:ext>
            </a:extLst>
          </p:cNvPr>
          <p:cNvSpPr/>
          <p:nvPr/>
        </p:nvSpPr>
        <p:spPr>
          <a:xfrm>
            <a:off x="5711698" y="4601086"/>
            <a:ext cx="1565830" cy="1592744"/>
          </a:xfrm>
          <a:prstGeom prst="rect">
            <a:avLst/>
          </a:prstGeom>
        </p:spPr>
        <p:txBody>
          <a:bodyPr wrap="square">
            <a:spAutoFit/>
          </a:bodyPr>
          <a:lstStyle/>
          <a:p>
            <a:r>
              <a:rPr lang="en-US" sz="1625" dirty="0"/>
              <a:t>DC components reflected from the skin, tissue, fat, bones etc. remain constant over time.</a:t>
            </a:r>
            <a:endParaRPr lang="en-SG" sz="1625" dirty="0"/>
          </a:p>
        </p:txBody>
      </p:sp>
      <p:sp>
        <p:nvSpPr>
          <p:cNvPr id="20" name="TextBox 19">
            <a:extLst>
              <a:ext uri="{FF2B5EF4-FFF2-40B4-BE49-F238E27FC236}">
                <a16:creationId xmlns:a16="http://schemas.microsoft.com/office/drawing/2014/main" id="{7441768C-4CAD-4584-961E-9FECB669D013}"/>
              </a:ext>
            </a:extLst>
          </p:cNvPr>
          <p:cNvSpPr txBox="1"/>
          <p:nvPr/>
        </p:nvSpPr>
        <p:spPr>
          <a:xfrm>
            <a:off x="7450790" y="4032591"/>
            <a:ext cx="1280590" cy="34240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SG" sz="1625" dirty="0"/>
              <a:t>DC</a:t>
            </a:r>
            <a:r>
              <a:rPr lang="en-SG" sz="1625" baseline="30000" dirty="0"/>
              <a:t>INIT</a:t>
            </a:r>
          </a:p>
        </p:txBody>
      </p:sp>
      <p:sp>
        <p:nvSpPr>
          <p:cNvPr id="21" name="Right Brace 20">
            <a:extLst>
              <a:ext uri="{FF2B5EF4-FFF2-40B4-BE49-F238E27FC236}">
                <a16:creationId xmlns:a16="http://schemas.microsoft.com/office/drawing/2014/main" id="{13209158-B012-4922-9877-B344A0BA17A1}"/>
              </a:ext>
            </a:extLst>
          </p:cNvPr>
          <p:cNvSpPr/>
          <p:nvPr/>
        </p:nvSpPr>
        <p:spPr bwMode="auto">
          <a:xfrm>
            <a:off x="7178635" y="3505232"/>
            <a:ext cx="206385" cy="1471520"/>
          </a:xfrm>
          <a:prstGeom prst="rightBrace">
            <a:avLst/>
          </a:prstGeom>
          <a:noFill/>
          <a:ln w="28575" cap="flat" cmpd="sng" algn="ctr">
            <a:solidFill>
              <a:schemeClr val="tx1"/>
            </a:solidFill>
            <a:prstDash val="solid"/>
            <a:round/>
            <a:headEnd type="none" w="med" len="med"/>
            <a:tailEnd type="none" w="med" len="med"/>
          </a:ln>
          <a:effectLst/>
        </p:spPr>
        <p:txBody>
          <a:bodyPr vert="horz" wrap="square" lIns="82554" tIns="41277" rIns="82554" bIns="41277" numCol="1" rtlCol="0" anchor="t" anchorCtr="0" compatLnSpc="1">
            <a:prstTxWarp prst="textNoShape">
              <a:avLst/>
            </a:prstTxWarp>
          </a:bodyPr>
          <a:lstStyle/>
          <a:p>
            <a:pPr defTabSz="825520" eaLnBrk="0" fontAlgn="base" hangingPunct="0">
              <a:spcBef>
                <a:spcPct val="0"/>
              </a:spcBef>
              <a:spcAft>
                <a:spcPct val="0"/>
              </a:spcAft>
            </a:pPr>
            <a:endParaRPr lang="en-SG" sz="2167">
              <a:latin typeface="Times" pitchFamily="18" charset="0"/>
            </a:endParaRPr>
          </a:p>
        </p:txBody>
      </p:sp>
      <p:sp>
        <p:nvSpPr>
          <p:cNvPr id="22" name="Right Brace 21">
            <a:extLst>
              <a:ext uri="{FF2B5EF4-FFF2-40B4-BE49-F238E27FC236}">
                <a16:creationId xmlns:a16="http://schemas.microsoft.com/office/drawing/2014/main" id="{47022661-53F4-446B-A508-D963DA4DAEA2}"/>
              </a:ext>
            </a:extLst>
          </p:cNvPr>
          <p:cNvSpPr/>
          <p:nvPr/>
        </p:nvSpPr>
        <p:spPr bwMode="auto">
          <a:xfrm>
            <a:off x="8640731" y="1949773"/>
            <a:ext cx="511105" cy="3580325"/>
          </a:xfrm>
          <a:prstGeom prst="rightBrace">
            <a:avLst/>
          </a:prstGeom>
          <a:noFill/>
          <a:ln w="28575" cap="flat" cmpd="sng" algn="ctr">
            <a:solidFill>
              <a:schemeClr val="tx1"/>
            </a:solidFill>
            <a:prstDash val="solid"/>
            <a:round/>
            <a:headEnd type="none" w="med" len="med"/>
            <a:tailEnd type="none" w="med" len="med"/>
          </a:ln>
          <a:effectLst/>
        </p:spPr>
        <p:txBody>
          <a:bodyPr vert="horz" wrap="square" lIns="82554" tIns="41277" rIns="82554" bIns="41277" numCol="1" rtlCol="0" anchor="t" anchorCtr="0" compatLnSpc="1">
            <a:prstTxWarp prst="textNoShape">
              <a:avLst/>
            </a:prstTxWarp>
          </a:bodyPr>
          <a:lstStyle/>
          <a:p>
            <a:pPr defTabSz="825520" eaLnBrk="0" fontAlgn="base" hangingPunct="0">
              <a:spcBef>
                <a:spcPct val="0"/>
              </a:spcBef>
              <a:spcAft>
                <a:spcPct val="0"/>
              </a:spcAft>
            </a:pPr>
            <a:endParaRPr lang="en-SG" sz="2167">
              <a:latin typeface="Times" pitchFamily="18" charset="0"/>
            </a:endParaRPr>
          </a:p>
        </p:txBody>
      </p:sp>
      <p:sp>
        <p:nvSpPr>
          <p:cNvPr id="23" name="TextBox 22">
            <a:extLst>
              <a:ext uri="{FF2B5EF4-FFF2-40B4-BE49-F238E27FC236}">
                <a16:creationId xmlns:a16="http://schemas.microsoft.com/office/drawing/2014/main" id="{EACD103B-73EF-4F2C-A70B-263674CD2B16}"/>
              </a:ext>
            </a:extLst>
          </p:cNvPr>
          <p:cNvSpPr txBox="1"/>
          <p:nvPr/>
        </p:nvSpPr>
        <p:spPr>
          <a:xfrm>
            <a:off x="9299140" y="2963390"/>
            <a:ext cx="1375900" cy="842538"/>
          </a:xfrm>
          <a:prstGeom prst="rect">
            <a:avLst/>
          </a:prstGeom>
          <a:noFill/>
        </p:spPr>
        <p:txBody>
          <a:bodyPr wrap="square" rtlCol="0">
            <a:spAutoFit/>
          </a:bodyPr>
          <a:lstStyle/>
          <a:p>
            <a:r>
              <a:rPr lang="en-SG" sz="1625" dirty="0"/>
              <a:t>DC</a:t>
            </a:r>
            <a:r>
              <a:rPr lang="en-SG" sz="1625" baseline="30000" dirty="0"/>
              <a:t>PANI</a:t>
            </a:r>
            <a:r>
              <a:rPr lang="en-SG" sz="1625" dirty="0"/>
              <a:t>(t)    </a:t>
            </a:r>
          </a:p>
          <a:p>
            <a:r>
              <a:rPr lang="en-SG" sz="1625" dirty="0"/>
              <a:t>         = </a:t>
            </a:r>
          </a:p>
          <a:p>
            <a:r>
              <a:rPr lang="en-SG" sz="1625" dirty="0"/>
              <a:t>DC(t) - DC</a:t>
            </a:r>
            <a:r>
              <a:rPr lang="en-SG" sz="1625" baseline="30000" dirty="0"/>
              <a:t>INIT</a:t>
            </a:r>
          </a:p>
        </p:txBody>
      </p:sp>
      <p:sp>
        <p:nvSpPr>
          <p:cNvPr id="24" name="TextBox 23">
            <a:extLst>
              <a:ext uri="{FF2B5EF4-FFF2-40B4-BE49-F238E27FC236}">
                <a16:creationId xmlns:a16="http://schemas.microsoft.com/office/drawing/2014/main" id="{E9488A70-4B2F-4D85-933B-85F0B1102FA7}"/>
              </a:ext>
            </a:extLst>
          </p:cNvPr>
          <p:cNvSpPr txBox="1"/>
          <p:nvPr/>
        </p:nvSpPr>
        <p:spPr>
          <a:xfrm>
            <a:off x="7395882" y="4473870"/>
            <a:ext cx="1418179" cy="1203919"/>
          </a:xfrm>
          <a:prstGeom prst="rect">
            <a:avLst/>
          </a:prstGeom>
          <a:noFill/>
        </p:spPr>
        <p:txBody>
          <a:bodyPr wrap="square" rtlCol="0">
            <a:spAutoFit/>
          </a:bodyPr>
          <a:lstStyle/>
          <a:p>
            <a:r>
              <a:rPr lang="en-SG" sz="1806" dirty="0"/>
              <a:t>Mean of DC PPG signal for first 3 seconds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5974FC6-DA04-48D4-A773-7C980BC913BF}"/>
                  </a:ext>
                </a:extLst>
              </p:cNvPr>
              <p:cNvSpPr txBox="1"/>
              <p:nvPr/>
            </p:nvSpPr>
            <p:spPr>
              <a:xfrm>
                <a:off x="9724098" y="4175148"/>
                <a:ext cx="2275161" cy="654538"/>
              </a:xfrm>
              <a:prstGeom prst="rect">
                <a:avLst/>
              </a:prstGeom>
              <a:noFill/>
            </p:spPr>
            <p:txBody>
              <a:bodyPr wrap="square" rtlCol="0">
                <a:spAutoFit/>
              </a:bodyPr>
              <a:lstStyle/>
              <a:p>
                <a:r>
                  <a:rPr lang="en-SG" sz="2000" b="1" i="1" dirty="0"/>
                  <a:t>IR/Red(t) = </a:t>
                </a:r>
                <a14:m>
                  <m:oMath xmlns:m="http://schemas.openxmlformats.org/officeDocument/2006/math">
                    <m:f>
                      <m:fPr>
                        <m:ctrlPr>
                          <a:rPr lang="en-SG" sz="2000" b="1" i="1">
                            <a:latin typeface="Cambria Math" panose="02040503050406030204" pitchFamily="18" charset="0"/>
                          </a:rPr>
                        </m:ctrlPr>
                      </m:fPr>
                      <m:num>
                        <m:sSubSup>
                          <m:sSubSupPr>
                            <m:ctrlPr>
                              <a:rPr lang="en-SG" sz="2000" b="1" i="1">
                                <a:latin typeface="Cambria Math" panose="02040503050406030204" pitchFamily="18" charset="0"/>
                              </a:rPr>
                            </m:ctrlPr>
                          </m:sSubSupPr>
                          <m:e>
                            <m:r>
                              <a:rPr lang="en-SG" sz="2000" b="1" i="1">
                                <a:latin typeface="Cambria Math" panose="02040503050406030204" pitchFamily="18" charset="0"/>
                              </a:rPr>
                              <m:t>𝑫𝑪</m:t>
                            </m:r>
                          </m:e>
                          <m:sub>
                            <m:r>
                              <a:rPr lang="en-SG" sz="2000" b="1" i="1">
                                <a:latin typeface="Cambria Math" panose="02040503050406030204" pitchFamily="18" charset="0"/>
                              </a:rPr>
                              <m:t>𝑰𝑹</m:t>
                            </m:r>
                          </m:sub>
                          <m:sup>
                            <m:r>
                              <a:rPr lang="en-SG" sz="2000" b="1" i="1">
                                <a:latin typeface="Cambria Math" panose="02040503050406030204" pitchFamily="18" charset="0"/>
                              </a:rPr>
                              <m:t>𝑷𝑨𝑵𝑰</m:t>
                            </m:r>
                          </m:sup>
                        </m:sSubSup>
                        <m:r>
                          <a:rPr lang="en-SG" sz="2000" b="1" i="1">
                            <a:latin typeface="Cambria Math" panose="02040503050406030204" pitchFamily="18" charset="0"/>
                          </a:rPr>
                          <m:t>(</m:t>
                        </m:r>
                        <m:r>
                          <a:rPr lang="en-SG" sz="2000" b="1" i="1">
                            <a:latin typeface="Cambria Math" panose="02040503050406030204" pitchFamily="18" charset="0"/>
                          </a:rPr>
                          <m:t>𝒕</m:t>
                        </m:r>
                        <m:r>
                          <a:rPr lang="en-SG" sz="2000" b="1" i="1">
                            <a:latin typeface="Cambria Math" panose="02040503050406030204" pitchFamily="18" charset="0"/>
                          </a:rPr>
                          <m:t>)</m:t>
                        </m:r>
                      </m:num>
                      <m:den>
                        <m:sSubSup>
                          <m:sSubSupPr>
                            <m:ctrlPr>
                              <a:rPr lang="en-SG" sz="2000" b="1" i="1">
                                <a:latin typeface="Cambria Math" panose="02040503050406030204" pitchFamily="18" charset="0"/>
                              </a:rPr>
                            </m:ctrlPr>
                          </m:sSubSupPr>
                          <m:e>
                            <m:r>
                              <a:rPr lang="en-SG" sz="2000" b="1" i="1">
                                <a:latin typeface="Cambria Math" panose="02040503050406030204" pitchFamily="18" charset="0"/>
                              </a:rPr>
                              <m:t>𝑫𝑪</m:t>
                            </m:r>
                          </m:e>
                          <m:sub>
                            <m:r>
                              <a:rPr lang="en-SG" sz="2000" b="1" i="1">
                                <a:latin typeface="Cambria Math" panose="02040503050406030204" pitchFamily="18" charset="0"/>
                              </a:rPr>
                              <m:t>𝑹𝒆𝒅</m:t>
                            </m:r>
                          </m:sub>
                          <m:sup>
                            <m:r>
                              <a:rPr lang="en-SG" sz="2000" b="1" i="1">
                                <a:latin typeface="Cambria Math" panose="02040503050406030204" pitchFamily="18" charset="0"/>
                              </a:rPr>
                              <m:t>𝑷𝑨𝑵𝑰</m:t>
                            </m:r>
                          </m:sup>
                        </m:sSubSup>
                        <m:r>
                          <a:rPr lang="en-SG" sz="2000" b="1" i="1">
                            <a:latin typeface="Cambria Math" panose="02040503050406030204" pitchFamily="18" charset="0"/>
                          </a:rPr>
                          <m:t>(</m:t>
                        </m:r>
                        <m:r>
                          <a:rPr lang="en-SG" sz="2000" b="1" i="1">
                            <a:latin typeface="Cambria Math" panose="02040503050406030204" pitchFamily="18" charset="0"/>
                          </a:rPr>
                          <m:t>𝒕</m:t>
                        </m:r>
                        <m:r>
                          <a:rPr lang="en-SG" sz="2000" b="1" i="1">
                            <a:latin typeface="Cambria Math" panose="02040503050406030204" pitchFamily="18" charset="0"/>
                          </a:rPr>
                          <m:t>)</m:t>
                        </m:r>
                      </m:den>
                    </m:f>
                  </m:oMath>
                </a14:m>
                <a:r>
                  <a:rPr lang="en-SG" sz="2000" b="1" i="1" dirty="0"/>
                  <a:t> </a:t>
                </a:r>
                <a:endParaRPr lang="en-SG" sz="2000" b="1" i="1" baseline="30000" dirty="0"/>
              </a:p>
            </p:txBody>
          </p:sp>
        </mc:Choice>
        <mc:Fallback xmlns="">
          <p:sp>
            <p:nvSpPr>
              <p:cNvPr id="25" name="TextBox 24">
                <a:extLst>
                  <a:ext uri="{FF2B5EF4-FFF2-40B4-BE49-F238E27FC236}">
                    <a16:creationId xmlns:a16="http://schemas.microsoft.com/office/drawing/2014/main" id="{D5974FC6-DA04-48D4-A773-7C980BC913BF}"/>
                  </a:ext>
                </a:extLst>
              </p:cNvPr>
              <p:cNvSpPr txBox="1">
                <a:spLocks noRot="1" noChangeAspect="1" noMove="1" noResize="1" noEditPoints="1" noAdjustHandles="1" noChangeArrowheads="1" noChangeShapeType="1" noTextEdit="1"/>
              </p:cNvSpPr>
              <p:nvPr/>
            </p:nvSpPr>
            <p:spPr>
              <a:xfrm>
                <a:off x="9724098" y="4175148"/>
                <a:ext cx="2275161" cy="654538"/>
              </a:xfrm>
              <a:prstGeom prst="rect">
                <a:avLst/>
              </a:prstGeom>
              <a:blipFill>
                <a:blip r:embed="rId3"/>
                <a:stretch>
                  <a:fillRect l="-2681"/>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5DF1815-AAD5-43CD-980C-85E3D914A92F}"/>
                  </a:ext>
                </a:extLst>
              </p:cNvPr>
              <p:cNvSpPr txBox="1"/>
              <p:nvPr/>
            </p:nvSpPr>
            <p:spPr>
              <a:xfrm>
                <a:off x="9126982" y="4126498"/>
                <a:ext cx="785243"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SG" sz="4800" i="1" smtClean="0">
                          <a:latin typeface="Cambria Math" panose="02040503050406030204" pitchFamily="18" charset="0"/>
                        </a:rPr>
                        <m:t>⇒</m:t>
                      </m:r>
                    </m:oMath>
                  </m:oMathPara>
                </a14:m>
                <a:endParaRPr lang="en-SG" dirty="0"/>
              </a:p>
            </p:txBody>
          </p:sp>
        </mc:Choice>
        <mc:Fallback xmlns="">
          <p:sp>
            <p:nvSpPr>
              <p:cNvPr id="26" name="TextBox 25">
                <a:extLst>
                  <a:ext uri="{FF2B5EF4-FFF2-40B4-BE49-F238E27FC236}">
                    <a16:creationId xmlns:a16="http://schemas.microsoft.com/office/drawing/2014/main" id="{75DF1815-AAD5-43CD-980C-85E3D914A92F}"/>
                  </a:ext>
                </a:extLst>
              </p:cNvPr>
              <p:cNvSpPr txBox="1">
                <a:spLocks noRot="1" noChangeAspect="1" noMove="1" noResize="1" noEditPoints="1" noAdjustHandles="1" noChangeArrowheads="1" noChangeShapeType="1" noTextEdit="1"/>
              </p:cNvSpPr>
              <p:nvPr/>
            </p:nvSpPr>
            <p:spPr>
              <a:xfrm>
                <a:off x="9126982" y="4126498"/>
                <a:ext cx="785243" cy="738664"/>
              </a:xfrm>
              <a:prstGeom prst="rect">
                <a:avLst/>
              </a:prstGeom>
              <a:blipFill>
                <a:blip r:embed="rId4"/>
                <a:stretch>
                  <a:fillRect/>
                </a:stretch>
              </a:blipFill>
            </p:spPr>
            <p:txBody>
              <a:bodyPr/>
              <a:lstStyle/>
              <a:p>
                <a:r>
                  <a:rPr lang="en-SG">
                    <a:noFill/>
                  </a:rPr>
                  <a:t> </a:t>
                </a:r>
              </a:p>
            </p:txBody>
          </p:sp>
        </mc:Fallback>
      </mc:AlternateContent>
      <p:pic>
        <p:nvPicPr>
          <p:cNvPr id="27" name="Picture 8" descr="Image result for nus">
            <a:extLst>
              <a:ext uri="{FF2B5EF4-FFF2-40B4-BE49-F238E27FC236}">
                <a16:creationId xmlns:a16="http://schemas.microsoft.com/office/drawing/2014/main" id="{F74FA2E8-6F86-4778-9C18-448AB04B17F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29583" y1="46825" x2="29583" y2="46825"/>
                        <a14:foregroundMark x1="36750" y1="55556" x2="36750" y2="55556"/>
                        <a14:foregroundMark x1="32083" y1="62698" x2="32083" y2="62698"/>
                        <a14:foregroundMark x1="30750" y1="68571" x2="30750" y2="68571"/>
                        <a14:foregroundMark x1="29833" y1="68413" x2="29417" y2="68413"/>
                        <a14:foregroundMark x1="24917" y1="56349" x2="24917" y2="56349"/>
                        <a14:foregroundMark x1="22167" y1="56825" x2="22167" y2="56825"/>
                        <a14:foregroundMark x1="23583" y1="40476" x2="23583" y2="40476"/>
                        <a14:foregroundMark x1="30833" y1="41429" x2="30833" y2="41429"/>
                        <a14:foregroundMark x1="37750" y1="48571" x2="37750" y2="48571"/>
                        <a14:foregroundMark x1="34750" y1="43651" x2="34750" y2="43651"/>
                        <a14:foregroundMark x1="33583" y1="45238" x2="33583" y2="45238"/>
                        <a14:foregroundMark x1="30583" y1="76984" x2="41583" y2="66984"/>
                        <a14:foregroundMark x1="41583" y1="66984" x2="45667" y2="53016"/>
                        <a14:foregroundMark x1="17250" y1="22222" x2="19583" y2="47778"/>
                        <a14:foregroundMark x1="19583" y1="47778" x2="29417" y2="68413"/>
                        <a14:foregroundMark x1="29417" y1="68413" x2="42333" y2="73175"/>
                        <a14:foregroundMark x1="42333" y1="73175" x2="82833" y2="63651"/>
                        <a14:foregroundMark x1="82833" y1="63651" x2="89417" y2="41270"/>
                        <a14:foregroundMark x1="89417" y1="41270" x2="81083" y2="23175"/>
                        <a14:foregroundMark x1="81083" y1="23175" x2="21833" y2="17937"/>
                        <a14:foregroundMark x1="21833" y1="17937" x2="15417" y2="20159"/>
                        <a14:foregroundMark x1="15917" y1="15556" x2="12417" y2="41587"/>
                        <a14:foregroundMark x1="12417" y1="41587" x2="14583" y2="64444"/>
                        <a14:foregroundMark x1="14583" y1="64444" x2="45000" y2="72540"/>
                        <a14:foregroundMark x1="45000" y1="72540" x2="68000" y2="74603"/>
                        <a14:foregroundMark x1="18833" y1="20952" x2="15333" y2="45397"/>
                        <a14:foregroundMark x1="15333" y1="45397" x2="15750" y2="71429"/>
                        <a14:foregroundMark x1="15750" y1="71429" x2="36833" y2="79206"/>
                        <a14:foregroundMark x1="36833" y1="79206" x2="50083" y2="76032"/>
                        <a14:foregroundMark x1="50083" y1="76032" x2="68000" y2="76984"/>
                      </a14:backgroundRemoval>
                    </a14:imgEffect>
                  </a14:imgLayer>
                </a14:imgProps>
              </a:ext>
              <a:ext uri="{28A0092B-C50C-407E-A947-70E740481C1C}">
                <a14:useLocalDpi xmlns:a14="http://schemas.microsoft.com/office/drawing/2010/main" val="0"/>
              </a:ext>
            </a:extLst>
          </a:blip>
          <a:srcRect/>
          <a:stretch>
            <a:fillRect/>
          </a:stretch>
        </p:blipFill>
        <p:spPr bwMode="auto">
          <a:xfrm>
            <a:off x="9805989" y="-40021"/>
            <a:ext cx="2462020" cy="1292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4215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animBg="1"/>
      <p:bldP spid="9" grpId="0" animBg="1"/>
      <p:bldP spid="10" grpId="0"/>
      <p:bldP spid="20" grpId="0" animBg="1"/>
      <p:bldP spid="21" grpId="0" animBg="1"/>
      <p:bldP spid="22" grpId="0" animBg="1"/>
      <p:bldP spid="23" grpId="0"/>
      <p:bldP spid="24" grpId="0"/>
      <p:bldP spid="25" grpId="0"/>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9DE0782F-D472-4108-87FD-75FF424DC800}"/>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Lst>
          </a:blip>
          <a:srcRect l="4413" t="3298" r="6097" b="6754"/>
          <a:stretch/>
        </p:blipFill>
        <p:spPr>
          <a:xfrm>
            <a:off x="7095389" y="3912578"/>
            <a:ext cx="2634103" cy="2347546"/>
          </a:xfrm>
          <a:prstGeom prst="rect">
            <a:avLst/>
          </a:prstGeom>
        </p:spPr>
      </p:pic>
      <p:sp>
        <p:nvSpPr>
          <p:cNvPr id="2" name="Title 1">
            <a:extLst>
              <a:ext uri="{FF2B5EF4-FFF2-40B4-BE49-F238E27FC236}">
                <a16:creationId xmlns:a16="http://schemas.microsoft.com/office/drawing/2014/main" id="{E199B8C7-3464-408F-9012-5ED208577F99}"/>
              </a:ext>
            </a:extLst>
          </p:cNvPr>
          <p:cNvSpPr>
            <a:spLocks noGrp="1"/>
          </p:cNvSpPr>
          <p:nvPr>
            <p:ph type="title"/>
          </p:nvPr>
        </p:nvSpPr>
        <p:spPr/>
        <p:txBody>
          <a:bodyPr/>
          <a:lstStyle/>
          <a:p>
            <a:r>
              <a:rPr lang="en-SG" dirty="0"/>
              <a:t>Heart rate measurement</a:t>
            </a:r>
          </a:p>
        </p:txBody>
      </p:sp>
      <p:sp>
        <p:nvSpPr>
          <p:cNvPr id="3" name="Content Placeholder 2">
            <a:extLst>
              <a:ext uri="{FF2B5EF4-FFF2-40B4-BE49-F238E27FC236}">
                <a16:creationId xmlns:a16="http://schemas.microsoft.com/office/drawing/2014/main" id="{14FB4600-542A-4BAB-9495-040BE84A7F5C}"/>
              </a:ext>
            </a:extLst>
          </p:cNvPr>
          <p:cNvSpPr>
            <a:spLocks noGrp="1"/>
          </p:cNvSpPr>
          <p:nvPr>
            <p:ph idx="1"/>
          </p:nvPr>
        </p:nvSpPr>
        <p:spPr>
          <a:xfrm>
            <a:off x="1158827" y="1870036"/>
            <a:ext cx="10058400" cy="952500"/>
          </a:xfrm>
        </p:spPr>
        <p:txBody>
          <a:bodyPr>
            <a:normAutofit/>
          </a:bodyPr>
          <a:lstStyle/>
          <a:p>
            <a:r>
              <a:rPr lang="en-SG" dirty="0"/>
              <a:t>- Addition of PANI does not hinder pulse oximeter’s capacity to measure heart rate.</a:t>
            </a:r>
          </a:p>
          <a:p>
            <a:r>
              <a:rPr lang="en-SG" dirty="0"/>
              <a:t>- HR is affected by motion artefacts.</a:t>
            </a:r>
          </a:p>
        </p:txBody>
      </p:sp>
      <p:pic>
        <p:nvPicPr>
          <p:cNvPr id="24" name="Picture 23">
            <a:extLst>
              <a:ext uri="{FF2B5EF4-FFF2-40B4-BE49-F238E27FC236}">
                <a16:creationId xmlns:a16="http://schemas.microsoft.com/office/drawing/2014/main" id="{93186440-3ADE-45D7-ACAC-2D632658D8FF}"/>
              </a:ext>
            </a:extLst>
          </p:cNvPr>
          <p:cNvPicPr>
            <a:picLocks noChangeAspect="1"/>
          </p:cNvPicPr>
          <p:nvPr/>
        </p:nvPicPr>
        <p:blipFill>
          <a:blip r:embed="rId5"/>
          <a:stretch>
            <a:fillRect/>
          </a:stretch>
        </p:blipFill>
        <p:spPr>
          <a:xfrm>
            <a:off x="2979859" y="2802910"/>
            <a:ext cx="2634103" cy="1018810"/>
          </a:xfrm>
          <a:prstGeom prst="rect">
            <a:avLst/>
          </a:prstGeom>
        </p:spPr>
      </p:pic>
      <p:pic>
        <p:nvPicPr>
          <p:cNvPr id="25" name="Picture 24">
            <a:extLst>
              <a:ext uri="{FF2B5EF4-FFF2-40B4-BE49-F238E27FC236}">
                <a16:creationId xmlns:a16="http://schemas.microsoft.com/office/drawing/2014/main" id="{B630A865-8ADA-4FC1-AEA1-CA953B1BDF6D}"/>
              </a:ext>
            </a:extLst>
          </p:cNvPr>
          <p:cNvPicPr>
            <a:picLocks noChangeAspect="1"/>
          </p:cNvPicPr>
          <p:nvPr/>
        </p:nvPicPr>
        <p:blipFill>
          <a:blip r:embed="rId6"/>
          <a:stretch>
            <a:fillRect/>
          </a:stretch>
        </p:blipFill>
        <p:spPr>
          <a:xfrm>
            <a:off x="6698714" y="2414951"/>
            <a:ext cx="2242038" cy="1406769"/>
          </a:xfrm>
          <a:prstGeom prst="rect">
            <a:avLst/>
          </a:prstGeom>
        </p:spPr>
      </p:pic>
      <p:pic>
        <p:nvPicPr>
          <p:cNvPr id="26" name="Picture 25">
            <a:extLst>
              <a:ext uri="{FF2B5EF4-FFF2-40B4-BE49-F238E27FC236}">
                <a16:creationId xmlns:a16="http://schemas.microsoft.com/office/drawing/2014/main" id="{DADCD2C4-80A1-484B-9613-B87B92C021A3}"/>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585" b="89617" l="9585" r="98562">
                        <a14:foregroundMark x1="80192" y1="27636" x2="86741" y2="32428"/>
                        <a14:foregroundMark x1="86741" y1="32428" x2="86901" y2="24281"/>
                        <a14:foregroundMark x1="86901" y1="24281" x2="79073" y2="25399"/>
                        <a14:foregroundMark x1="79073" y1="25399" x2="78594" y2="25879"/>
                        <a14:foregroundMark x1="92492" y1="29872" x2="93131" y2="34824"/>
                        <a14:foregroundMark x1="95208" y1="40096" x2="94409" y2="52236"/>
                        <a14:foregroundMark x1="98403" y1="48722" x2="98562" y2="51278"/>
                      </a14:backgroundRemoval>
                    </a14:imgEffect>
                  </a14:imgLayer>
                </a14:imgProps>
              </a:ext>
            </a:extLst>
          </a:blip>
          <a:stretch>
            <a:fillRect/>
          </a:stretch>
        </p:blipFill>
        <p:spPr>
          <a:xfrm>
            <a:off x="1933138" y="2605580"/>
            <a:ext cx="1058740" cy="1058740"/>
          </a:xfrm>
          <a:prstGeom prst="rect">
            <a:avLst/>
          </a:prstGeom>
        </p:spPr>
      </p:pic>
      <p:pic>
        <p:nvPicPr>
          <p:cNvPr id="28" name="Picture 27">
            <a:extLst>
              <a:ext uri="{FF2B5EF4-FFF2-40B4-BE49-F238E27FC236}">
                <a16:creationId xmlns:a16="http://schemas.microsoft.com/office/drawing/2014/main" id="{CF5C1538-EC60-46B8-8577-829F2D30555A}"/>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5500">
                        <a14:foregroundMark x1="95500" y1="48500" x2="95500" y2="48500"/>
                        <a14:foregroundMark x1="91500" y1="18500" x2="91500" y2="18500"/>
                      </a14:backgroundRemoval>
                    </a14:imgEffect>
                  </a14:imgLayer>
                </a14:imgProps>
              </a:ext>
            </a:extLst>
          </a:blip>
          <a:stretch>
            <a:fillRect/>
          </a:stretch>
        </p:blipFill>
        <p:spPr>
          <a:xfrm>
            <a:off x="5711777" y="2762353"/>
            <a:ext cx="952500" cy="952500"/>
          </a:xfrm>
          <a:prstGeom prst="rect">
            <a:avLst/>
          </a:prstGeom>
        </p:spPr>
      </p:pic>
      <p:sp>
        <p:nvSpPr>
          <p:cNvPr id="37" name="Oval 36">
            <a:extLst>
              <a:ext uri="{FF2B5EF4-FFF2-40B4-BE49-F238E27FC236}">
                <a16:creationId xmlns:a16="http://schemas.microsoft.com/office/drawing/2014/main" id="{C9604774-EC42-4F24-ACB5-7A16DA429876}"/>
              </a:ext>
            </a:extLst>
          </p:cNvPr>
          <p:cNvSpPr/>
          <p:nvPr/>
        </p:nvSpPr>
        <p:spPr>
          <a:xfrm>
            <a:off x="6955155" y="2966425"/>
            <a:ext cx="228600" cy="3373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Oval 37">
            <a:extLst>
              <a:ext uri="{FF2B5EF4-FFF2-40B4-BE49-F238E27FC236}">
                <a16:creationId xmlns:a16="http://schemas.microsoft.com/office/drawing/2014/main" id="{8E432A9F-70F0-4B96-80D6-C26E21F7A572}"/>
              </a:ext>
            </a:extLst>
          </p:cNvPr>
          <p:cNvSpPr/>
          <p:nvPr/>
        </p:nvSpPr>
        <p:spPr>
          <a:xfrm>
            <a:off x="7213064" y="2969356"/>
            <a:ext cx="228600" cy="3373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Rectangle 38">
            <a:extLst>
              <a:ext uri="{FF2B5EF4-FFF2-40B4-BE49-F238E27FC236}">
                <a16:creationId xmlns:a16="http://schemas.microsoft.com/office/drawing/2014/main" id="{3A8661F9-E9B3-4F57-90BC-74B18889C716}"/>
              </a:ext>
            </a:extLst>
          </p:cNvPr>
          <p:cNvSpPr/>
          <p:nvPr/>
        </p:nvSpPr>
        <p:spPr>
          <a:xfrm>
            <a:off x="1403844" y="4529403"/>
            <a:ext cx="3446584" cy="646331"/>
          </a:xfrm>
          <a:prstGeom prst="rect">
            <a:avLst/>
          </a:prstGeom>
        </p:spPr>
        <p:txBody>
          <a:bodyPr wrap="square">
            <a:spAutoFit/>
          </a:bodyPr>
          <a:lstStyle/>
          <a:p>
            <a:pPr algn="ctr"/>
            <a:r>
              <a:rPr lang="en-SG" dirty="0"/>
              <a:t>          1. Accelerometer frequency </a:t>
            </a:r>
          </a:p>
          <a:p>
            <a:pPr algn="ctr"/>
            <a:r>
              <a:rPr lang="en-SG" dirty="0"/>
              <a:t>2. PPG Heart rate frequency (BPM)</a:t>
            </a:r>
          </a:p>
        </p:txBody>
      </p:sp>
      <p:sp>
        <p:nvSpPr>
          <p:cNvPr id="40" name="Right Brace 39">
            <a:extLst>
              <a:ext uri="{FF2B5EF4-FFF2-40B4-BE49-F238E27FC236}">
                <a16:creationId xmlns:a16="http://schemas.microsoft.com/office/drawing/2014/main" id="{DAD508A8-7BCA-4871-8E69-E91B5D51FDC6}"/>
              </a:ext>
            </a:extLst>
          </p:cNvPr>
          <p:cNvSpPr/>
          <p:nvPr/>
        </p:nvSpPr>
        <p:spPr>
          <a:xfrm>
            <a:off x="4689234" y="4343163"/>
            <a:ext cx="322389" cy="1018810"/>
          </a:xfrm>
          <a:prstGeom prst="rightBrace">
            <a:avLst>
              <a:gd name="adj1" fmla="val 53757"/>
              <a:gd name="adj2" fmla="val 51237"/>
            </a:avLst>
          </a:prstGeom>
        </p:spPr>
        <p:style>
          <a:lnRef idx="1">
            <a:schemeClr val="dk1"/>
          </a:lnRef>
          <a:fillRef idx="0">
            <a:schemeClr val="dk1"/>
          </a:fillRef>
          <a:effectRef idx="0">
            <a:schemeClr val="dk1"/>
          </a:effectRef>
          <a:fontRef idx="minor">
            <a:schemeClr val="tx1"/>
          </a:fontRef>
        </p:style>
        <p:txBody>
          <a:bodyPr rtlCol="0" anchor="ctr"/>
          <a:lstStyle/>
          <a:p>
            <a:pPr algn="ctr"/>
            <a:r>
              <a:rPr lang="en-SG" dirty="0"/>
              <a:t> </a:t>
            </a:r>
          </a:p>
        </p:txBody>
      </p:sp>
      <p:sp>
        <p:nvSpPr>
          <p:cNvPr id="41" name="TextBox 40">
            <a:extLst>
              <a:ext uri="{FF2B5EF4-FFF2-40B4-BE49-F238E27FC236}">
                <a16:creationId xmlns:a16="http://schemas.microsoft.com/office/drawing/2014/main" id="{94ED2655-0741-43FB-A2E8-1416EB797493}"/>
              </a:ext>
            </a:extLst>
          </p:cNvPr>
          <p:cNvSpPr txBox="1"/>
          <p:nvPr/>
        </p:nvSpPr>
        <p:spPr>
          <a:xfrm>
            <a:off x="5108332" y="4529403"/>
            <a:ext cx="1579681" cy="646331"/>
          </a:xfrm>
          <a:prstGeom prst="rect">
            <a:avLst/>
          </a:prstGeom>
          <a:noFill/>
        </p:spPr>
        <p:txBody>
          <a:bodyPr wrap="square" rtlCol="0">
            <a:spAutoFit/>
          </a:bodyPr>
          <a:lstStyle/>
          <a:p>
            <a:r>
              <a:rPr lang="en-SG" dirty="0"/>
              <a:t>Occurs close to each other</a:t>
            </a:r>
          </a:p>
        </p:txBody>
      </p:sp>
      <p:sp>
        <p:nvSpPr>
          <p:cNvPr id="42" name="Oval 41">
            <a:extLst>
              <a:ext uri="{FF2B5EF4-FFF2-40B4-BE49-F238E27FC236}">
                <a16:creationId xmlns:a16="http://schemas.microsoft.com/office/drawing/2014/main" id="{8979D9A6-B750-40F2-B035-53541B61E92E}"/>
              </a:ext>
            </a:extLst>
          </p:cNvPr>
          <p:cNvSpPr/>
          <p:nvPr/>
        </p:nvSpPr>
        <p:spPr>
          <a:xfrm>
            <a:off x="9008157" y="3821720"/>
            <a:ext cx="203984" cy="234754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44" name="Straight Arrow Connector 43">
            <a:extLst>
              <a:ext uri="{FF2B5EF4-FFF2-40B4-BE49-F238E27FC236}">
                <a16:creationId xmlns:a16="http://schemas.microsoft.com/office/drawing/2014/main" id="{CEBC77BB-C244-4786-AB14-319C5AE77992}"/>
              </a:ext>
            </a:extLst>
          </p:cNvPr>
          <p:cNvCxnSpPr>
            <a:stCxn id="42" idx="0"/>
          </p:cNvCxnSpPr>
          <p:nvPr/>
        </p:nvCxnSpPr>
        <p:spPr>
          <a:xfrm flipV="1">
            <a:off x="9110149" y="3637086"/>
            <a:ext cx="619343" cy="184634"/>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45" name="TextBox 44">
            <a:extLst>
              <a:ext uri="{FF2B5EF4-FFF2-40B4-BE49-F238E27FC236}">
                <a16:creationId xmlns:a16="http://schemas.microsoft.com/office/drawing/2014/main" id="{C1D00B55-90F1-47F9-AA51-94ECEB4080D0}"/>
              </a:ext>
            </a:extLst>
          </p:cNvPr>
          <p:cNvSpPr txBox="1"/>
          <p:nvPr/>
        </p:nvSpPr>
        <p:spPr>
          <a:xfrm>
            <a:off x="9729493" y="3490546"/>
            <a:ext cx="1199346" cy="369332"/>
          </a:xfrm>
          <a:prstGeom prst="rect">
            <a:avLst/>
          </a:prstGeom>
          <a:noFill/>
        </p:spPr>
        <p:txBody>
          <a:bodyPr wrap="square" rtlCol="0">
            <a:spAutoFit/>
          </a:bodyPr>
          <a:lstStyle/>
          <a:p>
            <a:r>
              <a:rPr lang="en-SG" dirty="0"/>
              <a:t>Heart rate</a:t>
            </a:r>
          </a:p>
        </p:txBody>
      </p:sp>
      <p:sp>
        <p:nvSpPr>
          <p:cNvPr id="46" name="TextBox 45">
            <a:extLst>
              <a:ext uri="{FF2B5EF4-FFF2-40B4-BE49-F238E27FC236}">
                <a16:creationId xmlns:a16="http://schemas.microsoft.com/office/drawing/2014/main" id="{321D2963-12A3-4E95-8F70-CCD06A2D58BA}"/>
              </a:ext>
            </a:extLst>
          </p:cNvPr>
          <p:cNvSpPr txBox="1"/>
          <p:nvPr/>
        </p:nvSpPr>
        <p:spPr>
          <a:xfrm>
            <a:off x="460130" y="6459877"/>
            <a:ext cx="11271739" cy="369332"/>
          </a:xfrm>
          <a:prstGeom prst="rect">
            <a:avLst/>
          </a:prstGeom>
          <a:noFill/>
        </p:spPr>
        <p:txBody>
          <a:bodyPr wrap="square" rtlCol="0">
            <a:spAutoFit/>
          </a:bodyPr>
          <a:lstStyle/>
          <a:p>
            <a:r>
              <a:rPr lang="en-US" sz="900" dirty="0"/>
              <a:t>Image Source : Fukushima, </a:t>
            </a:r>
            <a:r>
              <a:rPr lang="en-US" sz="900" dirty="0" err="1"/>
              <a:t>Hayato</a:t>
            </a:r>
            <a:r>
              <a:rPr lang="en-US" sz="900" dirty="0"/>
              <a:t>, et al. "Estimating heart rate using wrist-type photoplethysmography and acceleration sensor while running." </a:t>
            </a:r>
            <a:r>
              <a:rPr lang="en-US" sz="900" i="1" dirty="0"/>
              <a:t>2012 Annual International Conference of the IEEE Engineering in Medicine and Biology Society</a:t>
            </a:r>
            <a:r>
              <a:rPr lang="en-US" sz="900" dirty="0"/>
              <a:t>. IEEE, 2012.</a:t>
            </a:r>
            <a:endParaRPr lang="en-SG" sz="900" dirty="0"/>
          </a:p>
        </p:txBody>
      </p:sp>
      <p:sp>
        <p:nvSpPr>
          <p:cNvPr id="47" name="Oval 46">
            <a:extLst>
              <a:ext uri="{FF2B5EF4-FFF2-40B4-BE49-F238E27FC236}">
                <a16:creationId xmlns:a16="http://schemas.microsoft.com/office/drawing/2014/main" id="{94C2B331-8456-4CBC-AC83-921E7C174C1E}"/>
              </a:ext>
            </a:extLst>
          </p:cNvPr>
          <p:cNvSpPr/>
          <p:nvPr/>
        </p:nvSpPr>
        <p:spPr>
          <a:xfrm>
            <a:off x="1933138" y="4494235"/>
            <a:ext cx="2841085" cy="3902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Oval 49">
            <a:extLst>
              <a:ext uri="{FF2B5EF4-FFF2-40B4-BE49-F238E27FC236}">
                <a16:creationId xmlns:a16="http://schemas.microsoft.com/office/drawing/2014/main" id="{8E005DD7-38DF-406A-A861-30DA1E120B1F}"/>
              </a:ext>
            </a:extLst>
          </p:cNvPr>
          <p:cNvSpPr/>
          <p:nvPr/>
        </p:nvSpPr>
        <p:spPr>
          <a:xfrm>
            <a:off x="1201181" y="4858898"/>
            <a:ext cx="3649247" cy="390221"/>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49" name="Straight Arrow Connector 48">
            <a:extLst>
              <a:ext uri="{FF2B5EF4-FFF2-40B4-BE49-F238E27FC236}">
                <a16:creationId xmlns:a16="http://schemas.microsoft.com/office/drawing/2014/main" id="{CD1938F0-6025-4F47-936C-BF864E358249}"/>
              </a:ext>
            </a:extLst>
          </p:cNvPr>
          <p:cNvCxnSpPr/>
          <p:nvPr/>
        </p:nvCxnSpPr>
        <p:spPr>
          <a:xfrm flipH="1" flipV="1">
            <a:off x="1327639" y="4238125"/>
            <a:ext cx="605499" cy="4130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01D734C3-815F-4D71-9E47-BDA2AAE9A127}"/>
              </a:ext>
            </a:extLst>
          </p:cNvPr>
          <p:cNvSpPr txBox="1"/>
          <p:nvPr/>
        </p:nvSpPr>
        <p:spPr>
          <a:xfrm>
            <a:off x="641838" y="3859878"/>
            <a:ext cx="2022231" cy="369332"/>
          </a:xfrm>
          <a:prstGeom prst="rect">
            <a:avLst/>
          </a:prstGeom>
          <a:noFill/>
        </p:spPr>
        <p:txBody>
          <a:bodyPr wrap="square" rtlCol="0">
            <a:spAutoFit/>
          </a:bodyPr>
          <a:lstStyle/>
          <a:p>
            <a:r>
              <a:rPr lang="en-SG" dirty="0">
                <a:solidFill>
                  <a:srgbClr val="FF0000"/>
                </a:solidFill>
              </a:rPr>
              <a:t>CC2650 Sensor Tag</a:t>
            </a:r>
          </a:p>
        </p:txBody>
      </p:sp>
      <p:cxnSp>
        <p:nvCxnSpPr>
          <p:cNvPr id="53" name="Straight Arrow Connector 52">
            <a:extLst>
              <a:ext uri="{FF2B5EF4-FFF2-40B4-BE49-F238E27FC236}">
                <a16:creationId xmlns:a16="http://schemas.microsoft.com/office/drawing/2014/main" id="{9F0ED910-3448-4935-BECB-63D0C5600C30}"/>
              </a:ext>
            </a:extLst>
          </p:cNvPr>
          <p:cNvCxnSpPr>
            <a:stCxn id="50" idx="4"/>
          </p:cNvCxnSpPr>
          <p:nvPr/>
        </p:nvCxnSpPr>
        <p:spPr>
          <a:xfrm flipH="1">
            <a:off x="2664069" y="5249119"/>
            <a:ext cx="361736" cy="499916"/>
          </a:xfrm>
          <a:prstGeom prst="straightConnector1">
            <a:avLst/>
          </a:prstGeom>
          <a:ln>
            <a:solidFill>
              <a:srgbClr val="00B050"/>
            </a:solidFill>
            <a:tailEnd type="triangle"/>
          </a:ln>
        </p:spPr>
        <p:style>
          <a:lnRef idx="1">
            <a:schemeClr val="accent4"/>
          </a:lnRef>
          <a:fillRef idx="0">
            <a:schemeClr val="accent4"/>
          </a:fillRef>
          <a:effectRef idx="0">
            <a:schemeClr val="accent4"/>
          </a:effectRef>
          <a:fontRef idx="minor">
            <a:schemeClr val="tx1"/>
          </a:fontRef>
        </p:style>
      </p:cxnSp>
      <p:sp>
        <p:nvSpPr>
          <p:cNvPr id="54" name="TextBox 53">
            <a:extLst>
              <a:ext uri="{FF2B5EF4-FFF2-40B4-BE49-F238E27FC236}">
                <a16:creationId xmlns:a16="http://schemas.microsoft.com/office/drawing/2014/main" id="{407895CD-CEBB-416B-923E-89C1F715982D}"/>
              </a:ext>
            </a:extLst>
          </p:cNvPr>
          <p:cNvSpPr txBox="1"/>
          <p:nvPr/>
        </p:nvSpPr>
        <p:spPr>
          <a:xfrm>
            <a:off x="2033803" y="5669832"/>
            <a:ext cx="2303585" cy="369332"/>
          </a:xfrm>
          <a:prstGeom prst="rect">
            <a:avLst/>
          </a:prstGeom>
          <a:noFill/>
        </p:spPr>
        <p:txBody>
          <a:bodyPr wrap="square" rtlCol="0">
            <a:spAutoFit/>
          </a:bodyPr>
          <a:lstStyle/>
          <a:p>
            <a:r>
              <a:rPr lang="en-SG" dirty="0">
                <a:solidFill>
                  <a:srgbClr val="00B050"/>
                </a:solidFill>
              </a:rPr>
              <a:t>MAX30101</a:t>
            </a:r>
          </a:p>
        </p:txBody>
      </p:sp>
      <p:pic>
        <p:nvPicPr>
          <p:cNvPr id="27" name="Picture 8" descr="Image result for nus">
            <a:extLst>
              <a:ext uri="{FF2B5EF4-FFF2-40B4-BE49-F238E27FC236}">
                <a16:creationId xmlns:a16="http://schemas.microsoft.com/office/drawing/2014/main" id="{C4BDDC88-02FB-4B78-8227-4666C74CF071}"/>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foregroundMark x1="29583" y1="46825" x2="29583" y2="46825"/>
                        <a14:foregroundMark x1="36750" y1="55556" x2="36750" y2="55556"/>
                        <a14:foregroundMark x1="32083" y1="62698" x2="32083" y2="62698"/>
                        <a14:foregroundMark x1="30750" y1="68571" x2="30750" y2="68571"/>
                        <a14:foregroundMark x1="29833" y1="68413" x2="29417" y2="68413"/>
                        <a14:foregroundMark x1="24917" y1="56349" x2="24917" y2="56349"/>
                        <a14:foregroundMark x1="22167" y1="56825" x2="22167" y2="56825"/>
                        <a14:foregroundMark x1="23583" y1="40476" x2="23583" y2="40476"/>
                        <a14:foregroundMark x1="30833" y1="41429" x2="30833" y2="41429"/>
                        <a14:foregroundMark x1="37750" y1="48571" x2="37750" y2="48571"/>
                        <a14:foregroundMark x1="34750" y1="43651" x2="34750" y2="43651"/>
                        <a14:foregroundMark x1="33583" y1="45238" x2="33583" y2="45238"/>
                        <a14:foregroundMark x1="30583" y1="76984" x2="41583" y2="66984"/>
                        <a14:foregroundMark x1="41583" y1="66984" x2="45667" y2="53016"/>
                        <a14:foregroundMark x1="17250" y1="22222" x2="19583" y2="47778"/>
                        <a14:foregroundMark x1="19583" y1="47778" x2="29417" y2="68413"/>
                        <a14:foregroundMark x1="29417" y1="68413" x2="42333" y2="73175"/>
                        <a14:foregroundMark x1="42333" y1="73175" x2="82833" y2="63651"/>
                        <a14:foregroundMark x1="82833" y1="63651" x2="89417" y2="41270"/>
                        <a14:foregroundMark x1="89417" y1="41270" x2="81083" y2="23175"/>
                        <a14:foregroundMark x1="81083" y1="23175" x2="21833" y2="17937"/>
                        <a14:foregroundMark x1="21833" y1="17937" x2="15417" y2="20159"/>
                        <a14:foregroundMark x1="15917" y1="15556" x2="12417" y2="41587"/>
                        <a14:foregroundMark x1="12417" y1="41587" x2="14583" y2="64444"/>
                        <a14:foregroundMark x1="14583" y1="64444" x2="45000" y2="72540"/>
                        <a14:foregroundMark x1="45000" y1="72540" x2="68000" y2="74603"/>
                        <a14:foregroundMark x1="18833" y1="20952" x2="15333" y2="45397"/>
                        <a14:foregroundMark x1="15333" y1="45397" x2="15750" y2="71429"/>
                        <a14:foregroundMark x1="15750" y1="71429" x2="36833" y2="79206"/>
                        <a14:foregroundMark x1="36833" y1="79206" x2="50083" y2="76032"/>
                        <a14:foregroundMark x1="50083" y1="76032" x2="68000" y2="76984"/>
                      </a14:backgroundRemoval>
                    </a14:imgEffect>
                  </a14:imgLayer>
                </a14:imgProps>
              </a:ext>
              <a:ext uri="{28A0092B-C50C-407E-A947-70E740481C1C}">
                <a14:useLocalDpi xmlns:a14="http://schemas.microsoft.com/office/drawing/2010/main" val="0"/>
              </a:ext>
            </a:extLst>
          </a:blip>
          <a:srcRect/>
          <a:stretch>
            <a:fillRect/>
          </a:stretch>
        </p:blipFill>
        <p:spPr bwMode="auto">
          <a:xfrm>
            <a:off x="9805989" y="-40021"/>
            <a:ext cx="2462020" cy="1292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679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p:bldP spid="40" grpId="0" animBg="1"/>
      <p:bldP spid="41" grpId="0"/>
      <p:bldP spid="42" grpId="0" animBg="1"/>
      <p:bldP spid="45" grpId="0"/>
      <p:bldP spid="47" grpId="0" animBg="1"/>
      <p:bldP spid="50" grpId="0" animBg="1"/>
      <p:bldP spid="51" grpId="0"/>
      <p:bldP spid="5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243AA-B360-4626-9D30-8EFA638C1CD8}"/>
              </a:ext>
            </a:extLst>
          </p:cNvPr>
          <p:cNvSpPr>
            <a:spLocks noGrp="1"/>
          </p:cNvSpPr>
          <p:nvPr>
            <p:ph type="title"/>
          </p:nvPr>
        </p:nvSpPr>
        <p:spPr>
          <a:xfrm>
            <a:off x="1066800" y="210501"/>
            <a:ext cx="10058400" cy="1450757"/>
          </a:xfrm>
        </p:spPr>
        <p:txBody>
          <a:bodyPr/>
          <a:lstStyle/>
          <a:p>
            <a:r>
              <a:rPr lang="en-SG" dirty="0"/>
              <a:t>TROIKA Motion </a:t>
            </a:r>
            <a:r>
              <a:rPr lang="en-SG" dirty="0" err="1"/>
              <a:t>Artifact</a:t>
            </a:r>
            <a:r>
              <a:rPr lang="en-SG" dirty="0"/>
              <a:t> removal algorithm [Z. Zhang et al.]</a:t>
            </a:r>
          </a:p>
        </p:txBody>
      </p:sp>
      <p:graphicFrame>
        <p:nvGraphicFramePr>
          <p:cNvPr id="7" name="Diagram 6">
            <a:extLst>
              <a:ext uri="{FF2B5EF4-FFF2-40B4-BE49-F238E27FC236}">
                <a16:creationId xmlns:a16="http://schemas.microsoft.com/office/drawing/2014/main" id="{705EC093-ADFE-44F2-AEAB-A56631C603AB}"/>
              </a:ext>
            </a:extLst>
          </p:cNvPr>
          <p:cNvGraphicFramePr/>
          <p:nvPr>
            <p:extLst>
              <p:ext uri="{D42A27DB-BD31-4B8C-83A1-F6EECF244321}">
                <p14:modId xmlns:p14="http://schemas.microsoft.com/office/powerpoint/2010/main" val="3655844139"/>
              </p:ext>
            </p:extLst>
          </p:nvPr>
        </p:nvGraphicFramePr>
        <p:xfrm>
          <a:off x="850311" y="1849700"/>
          <a:ext cx="4598117" cy="40442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6" name="Picture 35">
            <a:extLst>
              <a:ext uri="{FF2B5EF4-FFF2-40B4-BE49-F238E27FC236}">
                <a16:creationId xmlns:a16="http://schemas.microsoft.com/office/drawing/2014/main" id="{30C88B9D-41B6-4800-B49B-497FB624136A}"/>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6727395" y="2013438"/>
            <a:ext cx="5276345" cy="801480"/>
          </a:xfrm>
          <a:prstGeom prst="rect">
            <a:avLst/>
          </a:prstGeom>
        </p:spPr>
      </p:pic>
      <p:pic>
        <p:nvPicPr>
          <p:cNvPr id="37" name="Picture 36">
            <a:extLst>
              <a:ext uri="{FF2B5EF4-FFF2-40B4-BE49-F238E27FC236}">
                <a16:creationId xmlns:a16="http://schemas.microsoft.com/office/drawing/2014/main" id="{8B694A0A-C1A6-4E06-959C-5936101935AB}"/>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t="7442"/>
          <a:stretch/>
        </p:blipFill>
        <p:spPr>
          <a:xfrm>
            <a:off x="6727395" y="2817435"/>
            <a:ext cx="5276346" cy="985024"/>
          </a:xfrm>
          <a:prstGeom prst="rect">
            <a:avLst/>
          </a:prstGeom>
        </p:spPr>
      </p:pic>
      <p:pic>
        <p:nvPicPr>
          <p:cNvPr id="38" name="Picture 37">
            <a:extLst>
              <a:ext uri="{FF2B5EF4-FFF2-40B4-BE49-F238E27FC236}">
                <a16:creationId xmlns:a16="http://schemas.microsoft.com/office/drawing/2014/main" id="{091266EF-FDC3-4BC0-A57C-EB3F271900AF}"/>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6727395" y="3802460"/>
            <a:ext cx="5291527" cy="985024"/>
          </a:xfrm>
          <a:prstGeom prst="rect">
            <a:avLst/>
          </a:prstGeom>
        </p:spPr>
      </p:pic>
      <p:pic>
        <p:nvPicPr>
          <p:cNvPr id="39" name="Picture 38">
            <a:extLst>
              <a:ext uri="{FF2B5EF4-FFF2-40B4-BE49-F238E27FC236}">
                <a16:creationId xmlns:a16="http://schemas.microsoft.com/office/drawing/2014/main" id="{1F90A188-FA87-40EF-9817-626E6A4204EE}"/>
              </a:ext>
            </a:extLst>
          </p:cNvPr>
          <p:cNvPicPr>
            <a:picLocks noChangeAspect="1"/>
          </p:cNvPicPr>
          <p:nvPr/>
        </p:nvPicPr>
        <p:blipFill>
          <a:blip r:embed="rId11"/>
          <a:stretch>
            <a:fillRect/>
          </a:stretch>
        </p:blipFill>
        <p:spPr>
          <a:xfrm>
            <a:off x="6727395" y="4787484"/>
            <a:ext cx="5276345" cy="1156901"/>
          </a:xfrm>
          <a:prstGeom prst="rect">
            <a:avLst/>
          </a:prstGeom>
        </p:spPr>
      </p:pic>
      <p:sp>
        <p:nvSpPr>
          <p:cNvPr id="40" name="TextBox 39">
            <a:extLst>
              <a:ext uri="{FF2B5EF4-FFF2-40B4-BE49-F238E27FC236}">
                <a16:creationId xmlns:a16="http://schemas.microsoft.com/office/drawing/2014/main" id="{CF36A6A9-25E6-445A-ACA1-65B04E0DEEE4}"/>
              </a:ext>
            </a:extLst>
          </p:cNvPr>
          <p:cNvSpPr txBox="1"/>
          <p:nvPr/>
        </p:nvSpPr>
        <p:spPr>
          <a:xfrm>
            <a:off x="5516210" y="2241679"/>
            <a:ext cx="1276350" cy="461665"/>
          </a:xfrm>
          <a:prstGeom prst="rect">
            <a:avLst/>
          </a:prstGeom>
          <a:noFill/>
        </p:spPr>
        <p:txBody>
          <a:bodyPr wrap="square" rtlCol="0">
            <a:spAutoFit/>
          </a:bodyPr>
          <a:lstStyle/>
          <a:p>
            <a:r>
              <a:rPr lang="en-US" sz="1200" b="1" dirty="0"/>
              <a:t>Raw Green PPG Signal with MA</a:t>
            </a:r>
          </a:p>
        </p:txBody>
      </p:sp>
      <p:sp>
        <p:nvSpPr>
          <p:cNvPr id="41" name="TextBox 40">
            <a:extLst>
              <a:ext uri="{FF2B5EF4-FFF2-40B4-BE49-F238E27FC236}">
                <a16:creationId xmlns:a16="http://schemas.microsoft.com/office/drawing/2014/main" id="{26E86EEB-0675-4567-BF9F-A59CA1ED0705}"/>
              </a:ext>
            </a:extLst>
          </p:cNvPr>
          <p:cNvSpPr txBox="1"/>
          <p:nvPr/>
        </p:nvSpPr>
        <p:spPr>
          <a:xfrm>
            <a:off x="5497160" y="3070426"/>
            <a:ext cx="1314451" cy="261610"/>
          </a:xfrm>
          <a:prstGeom prst="rect">
            <a:avLst/>
          </a:prstGeom>
          <a:noFill/>
        </p:spPr>
        <p:txBody>
          <a:bodyPr wrap="square" rtlCol="0">
            <a:spAutoFit/>
          </a:bodyPr>
          <a:lstStyle/>
          <a:p>
            <a:pPr algn="ctr"/>
            <a:r>
              <a:rPr lang="en-US" sz="1100" b="1" dirty="0"/>
              <a:t>DC Removal</a:t>
            </a:r>
          </a:p>
        </p:txBody>
      </p:sp>
      <p:sp>
        <p:nvSpPr>
          <p:cNvPr id="42" name="TextBox 41">
            <a:extLst>
              <a:ext uri="{FF2B5EF4-FFF2-40B4-BE49-F238E27FC236}">
                <a16:creationId xmlns:a16="http://schemas.microsoft.com/office/drawing/2014/main" id="{4F2C1DE1-289E-4CCC-818E-21FFBD20E364}"/>
              </a:ext>
            </a:extLst>
          </p:cNvPr>
          <p:cNvSpPr txBox="1"/>
          <p:nvPr/>
        </p:nvSpPr>
        <p:spPr>
          <a:xfrm>
            <a:off x="5315483" y="3813217"/>
            <a:ext cx="1677802" cy="430887"/>
          </a:xfrm>
          <a:prstGeom prst="rect">
            <a:avLst/>
          </a:prstGeom>
          <a:noFill/>
        </p:spPr>
        <p:txBody>
          <a:bodyPr wrap="square" rtlCol="0">
            <a:spAutoFit/>
          </a:bodyPr>
          <a:lstStyle/>
          <a:p>
            <a:pPr algn="ctr"/>
            <a:r>
              <a:rPr lang="en-US" sz="1100" b="1" dirty="0"/>
              <a:t>Band Pass Filter </a:t>
            </a:r>
          </a:p>
          <a:p>
            <a:pPr algn="ctr"/>
            <a:r>
              <a:rPr lang="en-US" sz="1100" b="1" dirty="0"/>
              <a:t>[0.4 – 4Hz]</a:t>
            </a:r>
          </a:p>
        </p:txBody>
      </p:sp>
      <p:sp>
        <p:nvSpPr>
          <p:cNvPr id="43" name="TextBox 42">
            <a:extLst>
              <a:ext uri="{FF2B5EF4-FFF2-40B4-BE49-F238E27FC236}">
                <a16:creationId xmlns:a16="http://schemas.microsoft.com/office/drawing/2014/main" id="{E546B7B2-FAC4-4237-98F8-5AED9F19BF5F}"/>
              </a:ext>
            </a:extLst>
          </p:cNvPr>
          <p:cNvSpPr txBox="1"/>
          <p:nvPr/>
        </p:nvSpPr>
        <p:spPr>
          <a:xfrm>
            <a:off x="5315484" y="5088151"/>
            <a:ext cx="1677801" cy="577081"/>
          </a:xfrm>
          <a:prstGeom prst="rect">
            <a:avLst/>
          </a:prstGeom>
          <a:noFill/>
        </p:spPr>
        <p:txBody>
          <a:bodyPr wrap="square" rtlCol="0">
            <a:spAutoFit/>
          </a:bodyPr>
          <a:lstStyle/>
          <a:p>
            <a:pPr algn="ctr"/>
            <a:r>
              <a:rPr lang="en-US" sz="1050" b="1" dirty="0"/>
              <a:t>PPG after</a:t>
            </a:r>
          </a:p>
          <a:p>
            <a:pPr algn="ctr"/>
            <a:r>
              <a:rPr lang="en-US" sz="1050" b="1" dirty="0"/>
              <a:t>TROIKA </a:t>
            </a:r>
          </a:p>
          <a:p>
            <a:pPr algn="ctr"/>
            <a:r>
              <a:rPr lang="en-US" sz="1050" b="1" dirty="0"/>
              <a:t>MA removal</a:t>
            </a:r>
          </a:p>
        </p:txBody>
      </p:sp>
      <p:cxnSp>
        <p:nvCxnSpPr>
          <p:cNvPr id="44" name="Straight Arrow Connector 43">
            <a:extLst>
              <a:ext uri="{FF2B5EF4-FFF2-40B4-BE49-F238E27FC236}">
                <a16:creationId xmlns:a16="http://schemas.microsoft.com/office/drawing/2014/main" id="{6943C743-4FE1-47B2-A393-5BDD086B5C76}"/>
              </a:ext>
            </a:extLst>
          </p:cNvPr>
          <p:cNvCxnSpPr>
            <a:cxnSpLocks/>
            <a:stCxn id="40" idx="2"/>
            <a:endCxn id="41" idx="0"/>
          </p:cNvCxnSpPr>
          <p:nvPr/>
        </p:nvCxnSpPr>
        <p:spPr>
          <a:xfrm>
            <a:off x="6154385" y="2703344"/>
            <a:ext cx="1" cy="3670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 name="Straight Arrow Connector 44">
            <a:extLst>
              <a:ext uri="{FF2B5EF4-FFF2-40B4-BE49-F238E27FC236}">
                <a16:creationId xmlns:a16="http://schemas.microsoft.com/office/drawing/2014/main" id="{6FD33A10-1CE5-4526-86A2-DC1E54F49E68}"/>
              </a:ext>
            </a:extLst>
          </p:cNvPr>
          <p:cNvCxnSpPr>
            <a:cxnSpLocks/>
            <a:stCxn id="41" idx="2"/>
            <a:endCxn id="42" idx="0"/>
          </p:cNvCxnSpPr>
          <p:nvPr/>
        </p:nvCxnSpPr>
        <p:spPr>
          <a:xfrm flipH="1">
            <a:off x="6154384" y="3332036"/>
            <a:ext cx="2" cy="4811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6" name="Straight Arrow Connector 45">
            <a:extLst>
              <a:ext uri="{FF2B5EF4-FFF2-40B4-BE49-F238E27FC236}">
                <a16:creationId xmlns:a16="http://schemas.microsoft.com/office/drawing/2014/main" id="{6D37CB1D-A269-4F7B-8ABD-01C28A342E21}"/>
              </a:ext>
            </a:extLst>
          </p:cNvPr>
          <p:cNvCxnSpPr>
            <a:cxnSpLocks/>
            <a:stCxn id="42" idx="2"/>
            <a:endCxn id="43" idx="0"/>
          </p:cNvCxnSpPr>
          <p:nvPr/>
        </p:nvCxnSpPr>
        <p:spPr>
          <a:xfrm>
            <a:off x="6154384" y="4244104"/>
            <a:ext cx="1" cy="8440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9" name="Picture 8" descr="Image result for nus">
            <a:extLst>
              <a:ext uri="{FF2B5EF4-FFF2-40B4-BE49-F238E27FC236}">
                <a16:creationId xmlns:a16="http://schemas.microsoft.com/office/drawing/2014/main" id="{13942548-CF2B-474E-A917-57DA1ABDE0CD}"/>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foregroundMark x1="29583" y1="46825" x2="29583" y2="46825"/>
                        <a14:foregroundMark x1="36750" y1="55556" x2="36750" y2="55556"/>
                        <a14:foregroundMark x1="32083" y1="62698" x2="32083" y2="62698"/>
                        <a14:foregroundMark x1="30750" y1="68571" x2="30750" y2="68571"/>
                        <a14:foregroundMark x1="29833" y1="68413" x2="29417" y2="68413"/>
                        <a14:foregroundMark x1="24917" y1="56349" x2="24917" y2="56349"/>
                        <a14:foregroundMark x1="22167" y1="56825" x2="22167" y2="56825"/>
                        <a14:foregroundMark x1="23583" y1="40476" x2="23583" y2="40476"/>
                        <a14:foregroundMark x1="30833" y1="41429" x2="30833" y2="41429"/>
                        <a14:foregroundMark x1="37750" y1="48571" x2="37750" y2="48571"/>
                        <a14:foregroundMark x1="34750" y1="43651" x2="34750" y2="43651"/>
                        <a14:foregroundMark x1="33583" y1="45238" x2="33583" y2="45238"/>
                        <a14:foregroundMark x1="30583" y1="76984" x2="41583" y2="66984"/>
                        <a14:foregroundMark x1="41583" y1="66984" x2="45667" y2="53016"/>
                        <a14:foregroundMark x1="17250" y1="22222" x2="19583" y2="47778"/>
                        <a14:foregroundMark x1="19583" y1="47778" x2="29417" y2="68413"/>
                        <a14:foregroundMark x1="29417" y1="68413" x2="42333" y2="73175"/>
                        <a14:foregroundMark x1="42333" y1="73175" x2="82833" y2="63651"/>
                        <a14:foregroundMark x1="82833" y1="63651" x2="89417" y2="41270"/>
                        <a14:foregroundMark x1="89417" y1="41270" x2="81083" y2="23175"/>
                        <a14:foregroundMark x1="81083" y1="23175" x2="21833" y2="17937"/>
                        <a14:foregroundMark x1="21833" y1="17937" x2="15417" y2="20159"/>
                        <a14:foregroundMark x1="15917" y1="15556" x2="12417" y2="41587"/>
                        <a14:foregroundMark x1="12417" y1="41587" x2="14583" y2="64444"/>
                        <a14:foregroundMark x1="14583" y1="64444" x2="45000" y2="72540"/>
                        <a14:foregroundMark x1="45000" y1="72540" x2="68000" y2="74603"/>
                        <a14:foregroundMark x1="18833" y1="20952" x2="15333" y2="45397"/>
                        <a14:foregroundMark x1="15333" y1="45397" x2="15750" y2="71429"/>
                        <a14:foregroundMark x1="15750" y1="71429" x2="36833" y2="79206"/>
                        <a14:foregroundMark x1="36833" y1="79206" x2="50083" y2="76032"/>
                        <a14:foregroundMark x1="50083" y1="76032" x2="68000" y2="76984"/>
                      </a14:backgroundRemoval>
                    </a14:imgEffect>
                  </a14:imgLayer>
                </a14:imgProps>
              </a:ext>
              <a:ext uri="{28A0092B-C50C-407E-A947-70E740481C1C}">
                <a14:useLocalDpi xmlns:a14="http://schemas.microsoft.com/office/drawing/2010/main" val="0"/>
              </a:ext>
            </a:extLst>
          </a:blip>
          <a:srcRect/>
          <a:stretch>
            <a:fillRect/>
          </a:stretch>
        </p:blipFill>
        <p:spPr bwMode="auto">
          <a:xfrm>
            <a:off x="9805989" y="-40021"/>
            <a:ext cx="2462020" cy="1292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437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193F8D54-C77C-4962-8603-9546F6256A60}"/>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4C460D7C-B378-4990-B939-12C03A3C4AC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25FF73E1-239F-42DD-AB74-030408F34A1E}"/>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dgm id="{7A953E8A-7CBF-4A9F-8CF5-3F611200BD35}"/>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graphicEl>
                                              <a:dgm id="{89BB774A-7C2B-4DD1-81AB-C149B4265F02}"/>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graphicEl>
                                              <a:dgm id="{3F706BFA-65AB-460B-B5E6-9F0166D1115F}"/>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P spid="40" grpId="0"/>
      <p:bldP spid="41" grpId="0"/>
      <p:bldP spid="42" grpId="0"/>
      <p:bldP spid="4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C6568-1F42-47F5-9A6D-1F3A0CA9EB62}"/>
              </a:ext>
            </a:extLst>
          </p:cNvPr>
          <p:cNvSpPr>
            <a:spLocks noGrp="1"/>
          </p:cNvSpPr>
          <p:nvPr>
            <p:ph type="title"/>
          </p:nvPr>
        </p:nvSpPr>
        <p:spPr/>
        <p:txBody>
          <a:bodyPr/>
          <a:lstStyle/>
          <a:p>
            <a:r>
              <a:rPr lang="en-SG" dirty="0"/>
              <a:t>SpO2 measurements</a:t>
            </a:r>
          </a:p>
        </p:txBody>
      </p:sp>
      <p:sp>
        <p:nvSpPr>
          <p:cNvPr id="3" name="Content Placeholder 2">
            <a:extLst>
              <a:ext uri="{FF2B5EF4-FFF2-40B4-BE49-F238E27FC236}">
                <a16:creationId xmlns:a16="http://schemas.microsoft.com/office/drawing/2014/main" id="{4C861477-4D34-4310-9218-F741B10F2DA4}"/>
              </a:ext>
            </a:extLst>
          </p:cNvPr>
          <p:cNvSpPr>
            <a:spLocks noGrp="1"/>
          </p:cNvSpPr>
          <p:nvPr>
            <p:ph idx="1"/>
          </p:nvPr>
        </p:nvSpPr>
        <p:spPr>
          <a:xfrm>
            <a:off x="1158826" y="4160843"/>
            <a:ext cx="10058400" cy="1450757"/>
          </a:xfrm>
        </p:spPr>
        <p:txBody>
          <a:bodyPr/>
          <a:lstStyle/>
          <a:p>
            <a:pPr>
              <a:buFont typeface="Wingdings" panose="05000000000000000000" pitchFamily="2" charset="2"/>
              <a:buChar char="q"/>
            </a:pPr>
            <a:r>
              <a:rPr lang="en-US" dirty="0"/>
              <a:t> The scattering constant and the optical path length vary considerably between the red and infrared wavelength. </a:t>
            </a:r>
            <a:r>
              <a:rPr lang="en-US" b="1" dirty="0"/>
              <a:t>R ≠ SpO2</a:t>
            </a:r>
          </a:p>
          <a:p>
            <a:pPr>
              <a:buFont typeface="Wingdings" panose="05000000000000000000" pitchFamily="2" charset="2"/>
              <a:buChar char="q"/>
            </a:pPr>
            <a:r>
              <a:rPr lang="en-US" b="1" dirty="0"/>
              <a:t> Experimental Calibration to relate R and SpO2. For MAX30101, SpO2 = 104-17R</a:t>
            </a:r>
            <a:endParaRPr lang="en-SG" b="1"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DE1D53E-16F1-40FD-A566-443469AF4D44}"/>
                  </a:ext>
                </a:extLst>
              </p:cNvPr>
              <p:cNvSpPr txBox="1"/>
              <p:nvPr/>
            </p:nvSpPr>
            <p:spPr>
              <a:xfrm>
                <a:off x="4444253" y="1845734"/>
                <a:ext cx="3126369" cy="14541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SG" i="1">
                          <a:latin typeface="Cambria Math" panose="02040503050406030204" pitchFamily="18" charset="0"/>
                        </a:rPr>
                        <m:t>𝑅</m:t>
                      </m:r>
                      <m:r>
                        <a:rPr lang="en-SG" i="1">
                          <a:latin typeface="Cambria Math" panose="02040503050406030204" pitchFamily="18" charset="0"/>
                        </a:rPr>
                        <m:t>= </m:t>
                      </m:r>
                      <m:f>
                        <m:fPr>
                          <m:ctrlPr>
                            <a:rPr lang="en-SG" i="1">
                              <a:latin typeface="Cambria Math" panose="02040503050406030204" pitchFamily="18" charset="0"/>
                            </a:rPr>
                          </m:ctrlPr>
                        </m:fPr>
                        <m:num>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𝑟𝑒𝑑</m:t>
                              </m:r>
                            </m:sub>
                          </m:sSub>
                        </m:num>
                        <m:den>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𝑖𝑛𝑓𝑟𝑎𝑟𝑒𝑑</m:t>
                              </m:r>
                            </m:sub>
                          </m:sSub>
                        </m:den>
                      </m:f>
                      <m:r>
                        <a:rPr lang="en-SG" i="1">
                          <a:latin typeface="Cambria Math" panose="02040503050406030204" pitchFamily="18" charset="0"/>
                        </a:rPr>
                        <m:t>=</m:t>
                      </m:r>
                      <m:f>
                        <m:fPr>
                          <m:ctrlPr>
                            <a:rPr lang="en-SG" i="1">
                              <a:latin typeface="Cambria Math" panose="02040503050406030204" pitchFamily="18" charset="0"/>
                            </a:rPr>
                          </m:ctrlPr>
                        </m:fPr>
                        <m:num>
                          <m:f>
                            <m:fPr>
                              <m:ctrlPr>
                                <a:rPr lang="en-SG" i="1">
                                  <a:latin typeface="Cambria Math" panose="02040503050406030204" pitchFamily="18" charset="0"/>
                                </a:rPr>
                              </m:ctrlPr>
                            </m:fPr>
                            <m:num>
                              <m:sSub>
                                <m:sSubPr>
                                  <m:ctrlPr>
                                    <a:rPr lang="en-SG" i="1">
                                      <a:latin typeface="Cambria Math" panose="02040503050406030204" pitchFamily="18" charset="0"/>
                                    </a:rPr>
                                  </m:ctrlPr>
                                </m:sSubPr>
                                <m:e>
                                  <m:r>
                                    <a:rPr lang="en-SG" i="1">
                                      <a:latin typeface="Cambria Math" panose="02040503050406030204" pitchFamily="18" charset="0"/>
                                    </a:rPr>
                                    <m:t>𝐴𝐶</m:t>
                                  </m:r>
                                </m:e>
                                <m:sub>
                                  <m:r>
                                    <a:rPr lang="en-SG" i="1">
                                      <a:latin typeface="Cambria Math" panose="02040503050406030204" pitchFamily="18" charset="0"/>
                                    </a:rPr>
                                    <m:t>𝑟𝑒𝑑</m:t>
                                  </m:r>
                                </m:sub>
                              </m:sSub>
                            </m:num>
                            <m:den>
                              <m:sSub>
                                <m:sSubPr>
                                  <m:ctrlPr>
                                    <a:rPr lang="en-SG" i="1">
                                      <a:latin typeface="Cambria Math" panose="02040503050406030204" pitchFamily="18" charset="0"/>
                                    </a:rPr>
                                  </m:ctrlPr>
                                </m:sSubPr>
                                <m:e>
                                  <m:r>
                                    <a:rPr lang="en-SG" i="1">
                                      <a:latin typeface="Cambria Math" panose="02040503050406030204" pitchFamily="18" charset="0"/>
                                    </a:rPr>
                                    <m:t>𝐷𝐶</m:t>
                                  </m:r>
                                </m:e>
                                <m:sub>
                                  <m:r>
                                    <a:rPr lang="en-SG" i="1">
                                      <a:latin typeface="Cambria Math" panose="02040503050406030204" pitchFamily="18" charset="0"/>
                                    </a:rPr>
                                    <m:t>𝑟𝑒𝑑</m:t>
                                  </m:r>
                                </m:sub>
                              </m:sSub>
                            </m:den>
                          </m:f>
                        </m:num>
                        <m:den>
                          <m:f>
                            <m:fPr>
                              <m:ctrlPr>
                                <a:rPr lang="en-SG" i="1">
                                  <a:latin typeface="Cambria Math" panose="02040503050406030204" pitchFamily="18" charset="0"/>
                                </a:rPr>
                              </m:ctrlPr>
                            </m:fPr>
                            <m:num>
                              <m:sSub>
                                <m:sSubPr>
                                  <m:ctrlPr>
                                    <a:rPr lang="en-SG" i="1">
                                      <a:latin typeface="Cambria Math" panose="02040503050406030204" pitchFamily="18" charset="0"/>
                                    </a:rPr>
                                  </m:ctrlPr>
                                </m:sSubPr>
                                <m:e>
                                  <m:r>
                                    <a:rPr lang="en-SG" i="1">
                                      <a:latin typeface="Cambria Math" panose="02040503050406030204" pitchFamily="18" charset="0"/>
                                    </a:rPr>
                                    <m:t>𝐴𝐶</m:t>
                                  </m:r>
                                </m:e>
                                <m:sub>
                                  <m:r>
                                    <a:rPr lang="en-SG" i="1">
                                      <a:latin typeface="Cambria Math" panose="02040503050406030204" pitchFamily="18" charset="0"/>
                                    </a:rPr>
                                    <m:t>𝑖𝑛𝑓𝑟𝑎𝑟𝑒𝑑</m:t>
                                  </m:r>
                                </m:sub>
                              </m:sSub>
                            </m:num>
                            <m:den>
                              <m:sSub>
                                <m:sSubPr>
                                  <m:ctrlPr>
                                    <a:rPr lang="en-SG" i="1">
                                      <a:latin typeface="Cambria Math" panose="02040503050406030204" pitchFamily="18" charset="0"/>
                                    </a:rPr>
                                  </m:ctrlPr>
                                </m:sSubPr>
                                <m:e>
                                  <m:r>
                                    <a:rPr lang="en-SG" i="1">
                                      <a:latin typeface="Cambria Math" panose="02040503050406030204" pitchFamily="18" charset="0"/>
                                    </a:rPr>
                                    <m:t>𝐷𝐶</m:t>
                                  </m:r>
                                </m:e>
                                <m:sub>
                                  <m:r>
                                    <a:rPr lang="en-SG" i="1">
                                      <a:latin typeface="Cambria Math" panose="02040503050406030204" pitchFamily="18" charset="0"/>
                                    </a:rPr>
                                    <m:t>𝑖𝑛𝑓𝑟𝑎𝑟𝑒𝑑</m:t>
                                  </m:r>
                                </m:sub>
                              </m:sSub>
                            </m:den>
                          </m:f>
                        </m:den>
                      </m:f>
                      <m:r>
                        <a:rPr lang="en-SG" i="1">
                          <a:latin typeface="Cambria Math" panose="02040503050406030204" pitchFamily="18" charset="0"/>
                        </a:rPr>
                        <m:t> </m:t>
                      </m:r>
                    </m:oMath>
                  </m:oMathPara>
                </a14:m>
                <a:endParaRPr lang="en-SG" dirty="0"/>
              </a:p>
              <a:p>
                <a:endParaRPr lang="en-SG" dirty="0"/>
              </a:p>
            </p:txBody>
          </p:sp>
        </mc:Choice>
        <mc:Fallback xmlns="">
          <p:sp>
            <p:nvSpPr>
              <p:cNvPr id="4" name="TextBox 3">
                <a:extLst>
                  <a:ext uri="{FF2B5EF4-FFF2-40B4-BE49-F238E27FC236}">
                    <a16:creationId xmlns:a16="http://schemas.microsoft.com/office/drawing/2014/main" id="{BDE1D53E-16F1-40FD-A566-443469AF4D44}"/>
                  </a:ext>
                </a:extLst>
              </p:cNvPr>
              <p:cNvSpPr txBox="1">
                <a:spLocks noRot="1" noChangeAspect="1" noMove="1" noResize="1" noEditPoints="1" noAdjustHandles="1" noChangeArrowheads="1" noChangeShapeType="1" noTextEdit="1"/>
              </p:cNvSpPr>
              <p:nvPr/>
            </p:nvSpPr>
            <p:spPr>
              <a:xfrm>
                <a:off x="4444253" y="1845734"/>
                <a:ext cx="3126369" cy="1454181"/>
              </a:xfrm>
              <a:prstGeom prst="rect">
                <a:avLst/>
              </a:prstGeom>
              <a:blipFill>
                <a:blip r:embed="rId2"/>
                <a:stretch>
                  <a:fillRect/>
                </a:stretch>
              </a:blipFill>
            </p:spPr>
            <p:txBody>
              <a:bodyPr/>
              <a:lstStyle/>
              <a:p>
                <a:r>
                  <a:rPr lang="en-SG">
                    <a:noFill/>
                  </a:rPr>
                  <a:t> </a:t>
                </a:r>
              </a:p>
            </p:txBody>
          </p:sp>
        </mc:Fallback>
      </mc:AlternateContent>
      <p:cxnSp>
        <p:nvCxnSpPr>
          <p:cNvPr id="6" name="Straight Arrow Connector 5">
            <a:extLst>
              <a:ext uri="{FF2B5EF4-FFF2-40B4-BE49-F238E27FC236}">
                <a16:creationId xmlns:a16="http://schemas.microsoft.com/office/drawing/2014/main" id="{710E69BB-68A8-434F-A1EC-C1FCD19AF6DE}"/>
              </a:ext>
            </a:extLst>
          </p:cNvPr>
          <p:cNvCxnSpPr>
            <a:cxnSpLocks/>
          </p:cNvCxnSpPr>
          <p:nvPr/>
        </p:nvCxnSpPr>
        <p:spPr>
          <a:xfrm>
            <a:off x="7165731" y="2071792"/>
            <a:ext cx="1178169" cy="999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3F240337-72F7-4E4F-9A81-D07C29ECA46F}"/>
              </a:ext>
            </a:extLst>
          </p:cNvPr>
          <p:cNvCxnSpPr>
            <a:cxnSpLocks/>
          </p:cNvCxnSpPr>
          <p:nvPr/>
        </p:nvCxnSpPr>
        <p:spPr>
          <a:xfrm flipV="1">
            <a:off x="7394331" y="2329963"/>
            <a:ext cx="958361" cy="2549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3828C028-4C38-4533-9CBE-B6BC7901D21D}"/>
              </a:ext>
            </a:extLst>
          </p:cNvPr>
          <p:cNvSpPr txBox="1"/>
          <p:nvPr/>
        </p:nvSpPr>
        <p:spPr>
          <a:xfrm>
            <a:off x="8343900" y="1995785"/>
            <a:ext cx="2168008" cy="461665"/>
          </a:xfrm>
          <a:prstGeom prst="rect">
            <a:avLst/>
          </a:prstGeom>
          <a:noFill/>
        </p:spPr>
        <p:txBody>
          <a:bodyPr wrap="square" rtlCol="0">
            <a:spAutoFit/>
          </a:bodyPr>
          <a:lstStyle/>
          <a:p>
            <a:r>
              <a:rPr lang="en-SG" sz="1200" b="1" dirty="0"/>
              <a:t>Cleansed AC PPG signal obtained from TROIKA</a:t>
            </a:r>
          </a:p>
        </p:txBody>
      </p:sp>
      <p:pic>
        <p:nvPicPr>
          <p:cNvPr id="9" name="Picture 8" descr="Image result for nus">
            <a:extLst>
              <a:ext uri="{FF2B5EF4-FFF2-40B4-BE49-F238E27FC236}">
                <a16:creationId xmlns:a16="http://schemas.microsoft.com/office/drawing/2014/main" id="{CFE5A6B6-B97D-49D9-8F5E-BF0F0936779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29583" y1="46825" x2="29583" y2="46825"/>
                        <a14:foregroundMark x1="36750" y1="55556" x2="36750" y2="55556"/>
                        <a14:foregroundMark x1="32083" y1="62698" x2="32083" y2="62698"/>
                        <a14:foregroundMark x1="30750" y1="68571" x2="30750" y2="68571"/>
                        <a14:foregroundMark x1="29833" y1="68413" x2="29417" y2="68413"/>
                        <a14:foregroundMark x1="24917" y1="56349" x2="24917" y2="56349"/>
                        <a14:foregroundMark x1="22167" y1="56825" x2="22167" y2="56825"/>
                        <a14:foregroundMark x1="23583" y1="40476" x2="23583" y2="40476"/>
                        <a14:foregroundMark x1="30833" y1="41429" x2="30833" y2="41429"/>
                        <a14:foregroundMark x1="37750" y1="48571" x2="37750" y2="48571"/>
                        <a14:foregroundMark x1="34750" y1="43651" x2="34750" y2="43651"/>
                        <a14:foregroundMark x1="33583" y1="45238" x2="33583" y2="45238"/>
                        <a14:foregroundMark x1="30583" y1="76984" x2="41583" y2="66984"/>
                        <a14:foregroundMark x1="41583" y1="66984" x2="45667" y2="53016"/>
                        <a14:foregroundMark x1="17250" y1="22222" x2="19583" y2="47778"/>
                        <a14:foregroundMark x1="19583" y1="47778" x2="29417" y2="68413"/>
                        <a14:foregroundMark x1="29417" y1="68413" x2="42333" y2="73175"/>
                        <a14:foregroundMark x1="42333" y1="73175" x2="82833" y2="63651"/>
                        <a14:foregroundMark x1="82833" y1="63651" x2="89417" y2="41270"/>
                        <a14:foregroundMark x1="89417" y1="41270" x2="81083" y2="23175"/>
                        <a14:foregroundMark x1="81083" y1="23175" x2="21833" y2="17937"/>
                        <a14:foregroundMark x1="21833" y1="17937" x2="15417" y2="20159"/>
                        <a14:foregroundMark x1="15917" y1="15556" x2="12417" y2="41587"/>
                        <a14:foregroundMark x1="12417" y1="41587" x2="14583" y2="64444"/>
                        <a14:foregroundMark x1="14583" y1="64444" x2="45000" y2="72540"/>
                        <a14:foregroundMark x1="45000" y1="72540" x2="68000" y2="74603"/>
                        <a14:foregroundMark x1="18833" y1="20952" x2="15333" y2="45397"/>
                        <a14:foregroundMark x1="15333" y1="45397" x2="15750" y2="71429"/>
                        <a14:foregroundMark x1="15750" y1="71429" x2="36833" y2="79206"/>
                        <a14:foregroundMark x1="36833" y1="79206" x2="50083" y2="76032"/>
                        <a14:foregroundMark x1="50083" y1="76032" x2="68000" y2="76984"/>
                      </a14:backgroundRemoval>
                    </a14:imgEffect>
                  </a14:imgLayer>
                </a14:imgProps>
              </a:ext>
              <a:ext uri="{28A0092B-C50C-407E-A947-70E740481C1C}">
                <a14:useLocalDpi xmlns:a14="http://schemas.microsoft.com/office/drawing/2010/main" val="0"/>
              </a:ext>
            </a:extLst>
          </a:blip>
          <a:srcRect/>
          <a:stretch>
            <a:fillRect/>
          </a:stretch>
        </p:blipFill>
        <p:spPr bwMode="auto">
          <a:xfrm>
            <a:off x="9805989" y="-40021"/>
            <a:ext cx="2462020" cy="1292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721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DC260D1A-B4AE-4127-AE25-404A29A9E100}"/>
              </a:ext>
            </a:extLst>
          </p:cNvPr>
          <p:cNvSpPr/>
          <p:nvPr/>
        </p:nvSpPr>
        <p:spPr>
          <a:xfrm>
            <a:off x="10127708" y="2859772"/>
            <a:ext cx="591410" cy="2818097"/>
          </a:xfrm>
          <a:prstGeom prst="roundRect">
            <a:avLst/>
          </a:prstGeom>
          <a:solidFill>
            <a:srgbClr val="F2A4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Rectangle: Top Corners Rounded 20">
            <a:extLst>
              <a:ext uri="{FF2B5EF4-FFF2-40B4-BE49-F238E27FC236}">
                <a16:creationId xmlns:a16="http://schemas.microsoft.com/office/drawing/2014/main" id="{E5FB4F51-5965-4E52-8FEF-78B31F0856C7}"/>
              </a:ext>
            </a:extLst>
          </p:cNvPr>
          <p:cNvSpPr/>
          <p:nvPr/>
        </p:nvSpPr>
        <p:spPr>
          <a:xfrm>
            <a:off x="10119003" y="2850096"/>
            <a:ext cx="599755" cy="508566"/>
          </a:xfrm>
          <a:prstGeom prst="round2SameRect">
            <a:avLst/>
          </a:prstGeom>
          <a:solidFill>
            <a:srgbClr val="C8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Rectangle: Rounded Corners 16">
            <a:extLst>
              <a:ext uri="{FF2B5EF4-FFF2-40B4-BE49-F238E27FC236}">
                <a16:creationId xmlns:a16="http://schemas.microsoft.com/office/drawing/2014/main" id="{06226868-F29A-4744-A14F-A647F59DDCB1}"/>
              </a:ext>
            </a:extLst>
          </p:cNvPr>
          <p:cNvSpPr/>
          <p:nvPr/>
        </p:nvSpPr>
        <p:spPr>
          <a:xfrm>
            <a:off x="10749110" y="2841265"/>
            <a:ext cx="591411" cy="2818097"/>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Top Corners Rounded 18">
            <a:extLst>
              <a:ext uri="{FF2B5EF4-FFF2-40B4-BE49-F238E27FC236}">
                <a16:creationId xmlns:a16="http://schemas.microsoft.com/office/drawing/2014/main" id="{F8E6FF2C-142B-4CE3-B88E-E726AA6838C8}"/>
              </a:ext>
            </a:extLst>
          </p:cNvPr>
          <p:cNvSpPr/>
          <p:nvPr/>
        </p:nvSpPr>
        <p:spPr>
          <a:xfrm>
            <a:off x="10740406" y="2841265"/>
            <a:ext cx="599756" cy="508566"/>
          </a:xfrm>
          <a:prstGeom prst="round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Rounded Corners 7">
            <a:extLst>
              <a:ext uri="{FF2B5EF4-FFF2-40B4-BE49-F238E27FC236}">
                <a16:creationId xmlns:a16="http://schemas.microsoft.com/office/drawing/2014/main" id="{0322BE35-EEC2-43BA-92C9-31862417FFCF}"/>
              </a:ext>
            </a:extLst>
          </p:cNvPr>
          <p:cNvSpPr/>
          <p:nvPr/>
        </p:nvSpPr>
        <p:spPr>
          <a:xfrm>
            <a:off x="7716762" y="5613459"/>
            <a:ext cx="2200314" cy="55154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4A33FAF1-8410-4BB9-B9F0-B934983F40CF}"/>
              </a:ext>
            </a:extLst>
          </p:cNvPr>
          <p:cNvSpPr>
            <a:spLocks noGrp="1"/>
          </p:cNvSpPr>
          <p:nvPr>
            <p:ph type="title"/>
          </p:nvPr>
        </p:nvSpPr>
        <p:spPr/>
        <p:txBody>
          <a:bodyPr/>
          <a:lstStyle/>
          <a:p>
            <a:r>
              <a:rPr lang="en-SG" dirty="0"/>
              <a:t>Experiments – Heart Rate</a:t>
            </a:r>
          </a:p>
        </p:txBody>
      </p:sp>
      <p:sp>
        <p:nvSpPr>
          <p:cNvPr id="3" name="Content Placeholder 2">
            <a:extLst>
              <a:ext uri="{FF2B5EF4-FFF2-40B4-BE49-F238E27FC236}">
                <a16:creationId xmlns:a16="http://schemas.microsoft.com/office/drawing/2014/main" id="{D2D741A7-BB71-4F25-8843-8C1AF82A2FC9}"/>
              </a:ext>
            </a:extLst>
          </p:cNvPr>
          <p:cNvSpPr>
            <a:spLocks noGrp="1"/>
          </p:cNvSpPr>
          <p:nvPr>
            <p:ph idx="1"/>
          </p:nvPr>
        </p:nvSpPr>
        <p:spPr/>
        <p:txBody>
          <a:bodyPr/>
          <a:lstStyle/>
          <a:p>
            <a:r>
              <a:rPr lang="en-SG" b="1" u="sng" dirty="0"/>
              <a:t>Experimental Setup</a:t>
            </a:r>
          </a:p>
          <a:p>
            <a:r>
              <a:rPr lang="en-SG" dirty="0"/>
              <a:t>Single Participant asked to wear pH Watch</a:t>
            </a:r>
          </a:p>
          <a:p>
            <a:r>
              <a:rPr lang="en-SG" b="1" u="sng" dirty="0"/>
              <a:t>1. Experiments without any hand motion </a:t>
            </a:r>
          </a:p>
          <a:p>
            <a:endParaRPr lang="en-SG" b="1" u="sng" dirty="0"/>
          </a:p>
        </p:txBody>
      </p:sp>
      <p:pic>
        <p:nvPicPr>
          <p:cNvPr id="4" name="Picture 3">
            <a:extLst>
              <a:ext uri="{FF2B5EF4-FFF2-40B4-BE49-F238E27FC236}">
                <a16:creationId xmlns:a16="http://schemas.microsoft.com/office/drawing/2014/main" id="{EA02894C-EE5B-4DDF-AC4B-D64BC329294A}"/>
              </a:ext>
            </a:extLst>
          </p:cNvPr>
          <p:cNvPicPr>
            <a:picLocks noChangeAspect="1"/>
          </p:cNvPicPr>
          <p:nvPr/>
        </p:nvPicPr>
        <p:blipFill rotWithShape="1">
          <a:blip r:embed="rId2"/>
          <a:srcRect l="21052" t="12042" r="22473" b="437"/>
          <a:stretch/>
        </p:blipFill>
        <p:spPr>
          <a:xfrm>
            <a:off x="1875398" y="3434739"/>
            <a:ext cx="1371601" cy="1283835"/>
          </a:xfrm>
          <a:prstGeom prst="rect">
            <a:avLst/>
          </a:prstGeom>
        </p:spPr>
      </p:pic>
      <p:sp>
        <p:nvSpPr>
          <p:cNvPr id="5" name="TextBox 4">
            <a:extLst>
              <a:ext uri="{FF2B5EF4-FFF2-40B4-BE49-F238E27FC236}">
                <a16:creationId xmlns:a16="http://schemas.microsoft.com/office/drawing/2014/main" id="{D786BF94-465A-4AC5-91E5-242129F38C12}"/>
              </a:ext>
            </a:extLst>
          </p:cNvPr>
          <p:cNvSpPr txBox="1"/>
          <p:nvPr/>
        </p:nvSpPr>
        <p:spPr>
          <a:xfrm>
            <a:off x="363121" y="3815046"/>
            <a:ext cx="1468315" cy="523220"/>
          </a:xfrm>
          <a:prstGeom prst="rect">
            <a:avLst/>
          </a:prstGeom>
          <a:noFill/>
        </p:spPr>
        <p:txBody>
          <a:bodyPr wrap="square" rtlCol="0">
            <a:spAutoFit/>
          </a:bodyPr>
          <a:lstStyle/>
          <a:p>
            <a:pPr algn="ctr"/>
            <a:r>
              <a:rPr lang="en-SG" sz="1400" b="1" dirty="0"/>
              <a:t>pH Watch HR measurements</a:t>
            </a:r>
          </a:p>
        </p:txBody>
      </p:sp>
      <p:pic>
        <p:nvPicPr>
          <p:cNvPr id="6" name="Picture 2" descr="Image result for Max30102 finger">
            <a:extLst>
              <a:ext uri="{FF2B5EF4-FFF2-40B4-BE49-F238E27FC236}">
                <a16:creationId xmlns:a16="http://schemas.microsoft.com/office/drawing/2014/main" id="{5839B507-F830-4DFA-87C3-59785CF15D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7718" y="4878304"/>
            <a:ext cx="1186962" cy="11877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7548B5B-D529-4014-8ED6-B2CE95CF5FD3}"/>
              </a:ext>
            </a:extLst>
          </p:cNvPr>
          <p:cNvSpPr txBox="1"/>
          <p:nvPr/>
        </p:nvSpPr>
        <p:spPr>
          <a:xfrm>
            <a:off x="226841" y="5238804"/>
            <a:ext cx="1740877" cy="738664"/>
          </a:xfrm>
          <a:prstGeom prst="rect">
            <a:avLst/>
          </a:prstGeom>
          <a:noFill/>
        </p:spPr>
        <p:txBody>
          <a:bodyPr wrap="square" rtlCol="0">
            <a:spAutoFit/>
          </a:bodyPr>
          <a:lstStyle/>
          <a:p>
            <a:pPr algn="ctr"/>
            <a:r>
              <a:rPr lang="en-SG" sz="1400" b="1" u="sng" dirty="0"/>
              <a:t>HR Ground truth</a:t>
            </a:r>
          </a:p>
          <a:p>
            <a:pPr algn="ctr"/>
            <a:r>
              <a:rPr lang="en-SG" sz="1400" b="1" dirty="0"/>
              <a:t>MAX30102 Finger Pulse oximeter</a:t>
            </a:r>
          </a:p>
        </p:txBody>
      </p:sp>
      <p:cxnSp>
        <p:nvCxnSpPr>
          <p:cNvPr id="9" name="Straight Arrow Connector 8">
            <a:extLst>
              <a:ext uri="{FF2B5EF4-FFF2-40B4-BE49-F238E27FC236}">
                <a16:creationId xmlns:a16="http://schemas.microsoft.com/office/drawing/2014/main" id="{3507F2D4-D370-4016-893E-D992BCA941C1}"/>
              </a:ext>
            </a:extLst>
          </p:cNvPr>
          <p:cNvCxnSpPr>
            <a:cxnSpLocks/>
          </p:cNvCxnSpPr>
          <p:nvPr/>
        </p:nvCxnSpPr>
        <p:spPr>
          <a:xfrm>
            <a:off x="3290961" y="3991708"/>
            <a:ext cx="1707904" cy="4835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D0AAA47E-1998-4422-A1AE-FC7FD0AC2384}"/>
              </a:ext>
            </a:extLst>
          </p:cNvPr>
          <p:cNvCxnSpPr>
            <a:cxnSpLocks/>
          </p:cNvCxnSpPr>
          <p:nvPr/>
        </p:nvCxnSpPr>
        <p:spPr>
          <a:xfrm flipV="1">
            <a:off x="3481754" y="4718574"/>
            <a:ext cx="1517111" cy="8692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16" name="Content Placeholder 5">
            <a:extLst>
              <a:ext uri="{FF2B5EF4-FFF2-40B4-BE49-F238E27FC236}">
                <a16:creationId xmlns:a16="http://schemas.microsoft.com/office/drawing/2014/main" id="{1575A83D-3858-46F9-B7AE-1FA342AA7A99}"/>
              </a:ext>
            </a:extLst>
          </p:cNvPr>
          <p:cNvGraphicFramePr>
            <a:graphicFrameLocks/>
          </p:cNvGraphicFramePr>
          <p:nvPr>
            <p:extLst>
              <p:ext uri="{D42A27DB-BD31-4B8C-83A1-F6EECF244321}">
                <p14:modId xmlns:p14="http://schemas.microsoft.com/office/powerpoint/2010/main" val="3999004916"/>
              </p:ext>
            </p:extLst>
          </p:nvPr>
        </p:nvGraphicFramePr>
        <p:xfrm>
          <a:off x="5407269" y="3358662"/>
          <a:ext cx="6061042" cy="2934286"/>
        </p:xfrm>
        <a:graphic>
          <a:graphicData uri="http://schemas.openxmlformats.org/drawingml/2006/table">
            <a:tbl>
              <a:tblPr firstRow="1" bandRow="1">
                <a:tableStyleId>{9D7B26C5-4107-4FEC-AEDC-1716B250A1EF}</a:tableStyleId>
              </a:tblPr>
              <a:tblGrid>
                <a:gridCol w="852854">
                  <a:extLst>
                    <a:ext uri="{9D8B030D-6E8A-4147-A177-3AD203B41FA5}">
                      <a16:colId xmlns:a16="http://schemas.microsoft.com/office/drawing/2014/main" val="1791478590"/>
                    </a:ext>
                  </a:extLst>
                </a:gridCol>
                <a:gridCol w="574993">
                  <a:extLst>
                    <a:ext uri="{9D8B030D-6E8A-4147-A177-3AD203B41FA5}">
                      <a16:colId xmlns:a16="http://schemas.microsoft.com/office/drawing/2014/main" val="451608479"/>
                    </a:ext>
                  </a:extLst>
                </a:gridCol>
                <a:gridCol w="661885">
                  <a:extLst>
                    <a:ext uri="{9D8B030D-6E8A-4147-A177-3AD203B41FA5}">
                      <a16:colId xmlns:a16="http://schemas.microsoft.com/office/drawing/2014/main" val="376770217"/>
                    </a:ext>
                  </a:extLst>
                </a:gridCol>
                <a:gridCol w="661885">
                  <a:extLst>
                    <a:ext uri="{9D8B030D-6E8A-4147-A177-3AD203B41FA5}">
                      <a16:colId xmlns:a16="http://schemas.microsoft.com/office/drawing/2014/main" val="1015468886"/>
                    </a:ext>
                  </a:extLst>
                </a:gridCol>
                <a:gridCol w="661885">
                  <a:extLst>
                    <a:ext uri="{9D8B030D-6E8A-4147-A177-3AD203B41FA5}">
                      <a16:colId xmlns:a16="http://schemas.microsoft.com/office/drawing/2014/main" val="3441832980"/>
                    </a:ext>
                  </a:extLst>
                </a:gridCol>
                <a:gridCol w="661885">
                  <a:extLst>
                    <a:ext uri="{9D8B030D-6E8A-4147-A177-3AD203B41FA5}">
                      <a16:colId xmlns:a16="http://schemas.microsoft.com/office/drawing/2014/main" val="2976448988"/>
                    </a:ext>
                  </a:extLst>
                </a:gridCol>
                <a:gridCol w="661885">
                  <a:extLst>
                    <a:ext uri="{9D8B030D-6E8A-4147-A177-3AD203B41FA5}">
                      <a16:colId xmlns:a16="http://schemas.microsoft.com/office/drawing/2014/main" val="1229329610"/>
                    </a:ext>
                  </a:extLst>
                </a:gridCol>
                <a:gridCol w="661885">
                  <a:extLst>
                    <a:ext uri="{9D8B030D-6E8A-4147-A177-3AD203B41FA5}">
                      <a16:colId xmlns:a16="http://schemas.microsoft.com/office/drawing/2014/main" val="1231462620"/>
                    </a:ext>
                  </a:extLst>
                </a:gridCol>
                <a:gridCol w="661885">
                  <a:extLst>
                    <a:ext uri="{9D8B030D-6E8A-4147-A177-3AD203B41FA5}">
                      <a16:colId xmlns:a16="http://schemas.microsoft.com/office/drawing/2014/main" val="2925159871"/>
                    </a:ext>
                  </a:extLst>
                </a:gridCol>
              </a:tblGrid>
              <a:tr h="645021">
                <a:tc>
                  <a:txBody>
                    <a:bodyPr/>
                    <a:lstStyle/>
                    <a:p>
                      <a:endParaRPr lang="en-US" sz="1100" dirty="0"/>
                    </a:p>
                  </a:txBody>
                  <a:tcPr/>
                </a:tc>
                <a:tc>
                  <a:txBody>
                    <a:bodyPr/>
                    <a:lstStyle/>
                    <a:p>
                      <a:r>
                        <a:rPr lang="en-US" sz="1100" dirty="0"/>
                        <a:t>Trial 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Trial 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Trial 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Trial 4</a:t>
                      </a:r>
                    </a:p>
                  </a:txBody>
                  <a:tcPr/>
                </a:tc>
                <a:tc>
                  <a:txBody>
                    <a:bodyPr/>
                    <a:lstStyle/>
                    <a:p>
                      <a:r>
                        <a:rPr lang="en-US" sz="1100" dirty="0"/>
                        <a:t>Trial 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Trial 6</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Trial 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Trial 8</a:t>
                      </a:r>
                    </a:p>
                  </a:txBody>
                  <a:tcPr/>
                </a:tc>
                <a:extLst>
                  <a:ext uri="{0D108BD9-81ED-4DB2-BD59-A6C34878D82A}">
                    <a16:rowId xmlns:a16="http://schemas.microsoft.com/office/drawing/2014/main" val="500872558"/>
                  </a:ext>
                </a:extLst>
              </a:tr>
              <a:tr h="451591">
                <a:tc>
                  <a:txBody>
                    <a:bodyPr/>
                    <a:lstStyle/>
                    <a:p>
                      <a:r>
                        <a:rPr lang="en-US" sz="1100" dirty="0"/>
                        <a:t>True BPM</a:t>
                      </a:r>
                    </a:p>
                  </a:txBody>
                  <a:tcPr/>
                </a:tc>
                <a:tc>
                  <a:txBody>
                    <a:bodyPr/>
                    <a:lstStyle/>
                    <a:p>
                      <a:r>
                        <a:rPr lang="en-US" sz="1100" dirty="0"/>
                        <a:t>86</a:t>
                      </a:r>
                    </a:p>
                  </a:txBody>
                  <a:tcPr/>
                </a:tc>
                <a:tc>
                  <a:txBody>
                    <a:bodyPr/>
                    <a:lstStyle/>
                    <a:p>
                      <a:r>
                        <a:rPr lang="en-US" sz="1100" dirty="0"/>
                        <a:t>84</a:t>
                      </a:r>
                    </a:p>
                  </a:txBody>
                  <a:tcPr/>
                </a:tc>
                <a:tc>
                  <a:txBody>
                    <a:bodyPr/>
                    <a:lstStyle/>
                    <a:p>
                      <a:r>
                        <a:rPr lang="en-US" sz="1100" dirty="0"/>
                        <a:t>83</a:t>
                      </a:r>
                    </a:p>
                  </a:txBody>
                  <a:tcPr/>
                </a:tc>
                <a:tc>
                  <a:txBody>
                    <a:bodyPr/>
                    <a:lstStyle/>
                    <a:p>
                      <a:r>
                        <a:rPr lang="en-US" sz="1100" dirty="0"/>
                        <a:t>82</a:t>
                      </a:r>
                    </a:p>
                  </a:txBody>
                  <a:tcPr/>
                </a:tc>
                <a:tc>
                  <a:txBody>
                    <a:bodyPr/>
                    <a:lstStyle/>
                    <a:p>
                      <a:r>
                        <a:rPr lang="en-US" sz="1100" dirty="0"/>
                        <a:t>75</a:t>
                      </a:r>
                    </a:p>
                  </a:txBody>
                  <a:tcPr/>
                </a:tc>
                <a:tc>
                  <a:txBody>
                    <a:bodyPr/>
                    <a:lstStyle/>
                    <a:p>
                      <a:r>
                        <a:rPr lang="en-US" sz="1100" dirty="0"/>
                        <a:t>84</a:t>
                      </a:r>
                    </a:p>
                  </a:txBody>
                  <a:tcPr/>
                </a:tc>
                <a:tc>
                  <a:txBody>
                    <a:bodyPr/>
                    <a:lstStyle/>
                    <a:p>
                      <a:r>
                        <a:rPr lang="en-US" sz="2000" b="1" dirty="0">
                          <a:solidFill>
                            <a:srgbClr val="FF0000"/>
                          </a:solidFill>
                        </a:rPr>
                        <a:t>87</a:t>
                      </a:r>
                    </a:p>
                  </a:txBody>
                  <a:tcPr/>
                </a:tc>
                <a:tc>
                  <a:txBody>
                    <a:bodyPr/>
                    <a:lstStyle/>
                    <a:p>
                      <a:r>
                        <a:rPr lang="en-US" sz="2000" b="1" dirty="0">
                          <a:solidFill>
                            <a:srgbClr val="00B050"/>
                          </a:solidFill>
                        </a:rPr>
                        <a:t>73</a:t>
                      </a:r>
                    </a:p>
                  </a:txBody>
                  <a:tcPr/>
                </a:tc>
                <a:extLst>
                  <a:ext uri="{0D108BD9-81ED-4DB2-BD59-A6C34878D82A}">
                    <a16:rowId xmlns:a16="http://schemas.microsoft.com/office/drawing/2014/main" val="1804519435"/>
                  </a:ext>
                </a:extLst>
              </a:tr>
              <a:tr h="645131">
                <a:tc>
                  <a:txBody>
                    <a:bodyPr/>
                    <a:lstStyle/>
                    <a:p>
                      <a:r>
                        <a:rPr lang="en-US" sz="1100" dirty="0"/>
                        <a:t>Estimated BPM</a:t>
                      </a:r>
                    </a:p>
                  </a:txBody>
                  <a:tcPr/>
                </a:tc>
                <a:tc>
                  <a:txBody>
                    <a:bodyPr/>
                    <a:lstStyle/>
                    <a:p>
                      <a:r>
                        <a:rPr lang="en-US" sz="1100" dirty="0"/>
                        <a:t>85</a:t>
                      </a:r>
                    </a:p>
                  </a:txBody>
                  <a:tcPr/>
                </a:tc>
                <a:tc>
                  <a:txBody>
                    <a:bodyPr/>
                    <a:lstStyle/>
                    <a:p>
                      <a:r>
                        <a:rPr lang="en-US" sz="1100" dirty="0"/>
                        <a:t>82</a:t>
                      </a:r>
                    </a:p>
                  </a:txBody>
                  <a:tcPr/>
                </a:tc>
                <a:tc>
                  <a:txBody>
                    <a:bodyPr/>
                    <a:lstStyle/>
                    <a:p>
                      <a:r>
                        <a:rPr lang="en-US" sz="1100" dirty="0"/>
                        <a:t>85</a:t>
                      </a:r>
                    </a:p>
                  </a:txBody>
                  <a:tcPr/>
                </a:tc>
                <a:tc>
                  <a:txBody>
                    <a:bodyPr/>
                    <a:lstStyle/>
                    <a:p>
                      <a:r>
                        <a:rPr lang="en-US" sz="1100" dirty="0"/>
                        <a:t>83</a:t>
                      </a:r>
                    </a:p>
                  </a:txBody>
                  <a:tcPr/>
                </a:tc>
                <a:tc>
                  <a:txBody>
                    <a:bodyPr/>
                    <a:lstStyle/>
                    <a:p>
                      <a:r>
                        <a:rPr lang="en-US" sz="1100" dirty="0"/>
                        <a:t>74</a:t>
                      </a:r>
                    </a:p>
                  </a:txBody>
                  <a:tcPr/>
                </a:tc>
                <a:tc>
                  <a:txBody>
                    <a:bodyPr/>
                    <a:lstStyle/>
                    <a:p>
                      <a:r>
                        <a:rPr lang="en-US" sz="1100" dirty="0"/>
                        <a:t>83</a:t>
                      </a:r>
                    </a:p>
                  </a:txBody>
                  <a:tcPr/>
                </a:tc>
                <a:tc>
                  <a:txBody>
                    <a:bodyPr/>
                    <a:lstStyle/>
                    <a:p>
                      <a:r>
                        <a:rPr lang="en-US" sz="2000" b="1" dirty="0">
                          <a:solidFill>
                            <a:srgbClr val="FF0000"/>
                          </a:solidFill>
                        </a:rPr>
                        <a:t>84</a:t>
                      </a:r>
                    </a:p>
                  </a:txBody>
                  <a:tcPr/>
                </a:tc>
                <a:tc>
                  <a:txBody>
                    <a:bodyPr/>
                    <a:lstStyle/>
                    <a:p>
                      <a:r>
                        <a:rPr lang="en-US" sz="2000" b="1" dirty="0">
                          <a:solidFill>
                            <a:srgbClr val="00B050"/>
                          </a:solidFill>
                        </a:rPr>
                        <a:t>73</a:t>
                      </a:r>
                    </a:p>
                  </a:txBody>
                  <a:tcPr/>
                </a:tc>
                <a:extLst>
                  <a:ext uri="{0D108BD9-81ED-4DB2-BD59-A6C34878D82A}">
                    <a16:rowId xmlns:a16="http://schemas.microsoft.com/office/drawing/2014/main" val="591499918"/>
                  </a:ext>
                </a:extLst>
              </a:tr>
              <a:tr h="491503">
                <a:tc>
                  <a:txBody>
                    <a:bodyPr/>
                    <a:lstStyle/>
                    <a:p>
                      <a:r>
                        <a:rPr lang="en-US" sz="1100" dirty="0"/>
                        <a:t>Error (%)</a:t>
                      </a:r>
                    </a:p>
                  </a:txBody>
                  <a:tcPr/>
                </a:tc>
                <a:tc>
                  <a:txBody>
                    <a:bodyPr/>
                    <a:lstStyle/>
                    <a:p>
                      <a:r>
                        <a:rPr lang="en-US" sz="1100" dirty="0"/>
                        <a:t>1.16</a:t>
                      </a:r>
                    </a:p>
                  </a:txBody>
                  <a:tcPr/>
                </a:tc>
                <a:tc>
                  <a:txBody>
                    <a:bodyPr/>
                    <a:lstStyle/>
                    <a:p>
                      <a:r>
                        <a:rPr lang="en-US" sz="1100" dirty="0"/>
                        <a:t>2.38</a:t>
                      </a:r>
                    </a:p>
                  </a:txBody>
                  <a:tcPr/>
                </a:tc>
                <a:tc>
                  <a:txBody>
                    <a:bodyPr/>
                    <a:lstStyle/>
                    <a:p>
                      <a:r>
                        <a:rPr lang="en-US" sz="1100" dirty="0"/>
                        <a:t>2.35</a:t>
                      </a:r>
                    </a:p>
                  </a:txBody>
                  <a:tcPr/>
                </a:tc>
                <a:tc>
                  <a:txBody>
                    <a:bodyPr/>
                    <a:lstStyle/>
                    <a:p>
                      <a:r>
                        <a:rPr lang="en-US" sz="1100" dirty="0"/>
                        <a:t>1.20</a:t>
                      </a:r>
                    </a:p>
                  </a:txBody>
                  <a:tcPr/>
                </a:tc>
                <a:tc>
                  <a:txBody>
                    <a:bodyPr/>
                    <a:lstStyle/>
                    <a:p>
                      <a:r>
                        <a:rPr lang="en-US" sz="1100" dirty="0"/>
                        <a:t>1.33</a:t>
                      </a:r>
                    </a:p>
                  </a:txBody>
                  <a:tcPr/>
                </a:tc>
                <a:tc>
                  <a:txBody>
                    <a:bodyPr/>
                    <a:lstStyle/>
                    <a:p>
                      <a:r>
                        <a:rPr lang="en-US" sz="1100" dirty="0"/>
                        <a:t>1.19</a:t>
                      </a:r>
                    </a:p>
                  </a:txBody>
                  <a:tcPr/>
                </a:tc>
                <a:tc>
                  <a:txBody>
                    <a:bodyPr/>
                    <a:lstStyle/>
                    <a:p>
                      <a:r>
                        <a:rPr lang="en-US" sz="2000" b="1" dirty="0">
                          <a:solidFill>
                            <a:srgbClr val="FF0000"/>
                          </a:solidFill>
                        </a:rPr>
                        <a:t>3.44</a:t>
                      </a:r>
                    </a:p>
                  </a:txBody>
                  <a:tcPr/>
                </a:tc>
                <a:tc>
                  <a:txBody>
                    <a:bodyPr/>
                    <a:lstStyle/>
                    <a:p>
                      <a:r>
                        <a:rPr lang="en-US" sz="2000" b="1" dirty="0">
                          <a:solidFill>
                            <a:srgbClr val="00B050"/>
                          </a:solidFill>
                        </a:rPr>
                        <a:t>0</a:t>
                      </a:r>
                    </a:p>
                  </a:txBody>
                  <a:tcPr/>
                </a:tc>
                <a:extLst>
                  <a:ext uri="{0D108BD9-81ED-4DB2-BD59-A6C34878D82A}">
                    <a16:rowId xmlns:a16="http://schemas.microsoft.com/office/drawing/2014/main" val="1025358374"/>
                  </a:ext>
                </a:extLst>
              </a:tr>
              <a:tr h="645131">
                <a:tc>
                  <a:txBody>
                    <a:bodyPr/>
                    <a:lstStyle/>
                    <a:p>
                      <a:r>
                        <a:rPr lang="en-US" sz="1100" dirty="0"/>
                        <a:t>Mean Error (%)</a:t>
                      </a:r>
                    </a:p>
                  </a:txBody>
                  <a:tcPr/>
                </a:tc>
                <a:tc gridSpan="8">
                  <a:txBody>
                    <a:bodyPr/>
                    <a:lstStyle/>
                    <a:p>
                      <a:pPr algn="ctr"/>
                      <a:r>
                        <a:rPr lang="en-US" sz="4000" b="1" dirty="0"/>
                        <a:t>1.22</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453424319"/>
                  </a:ext>
                </a:extLst>
              </a:tr>
            </a:tbl>
          </a:graphicData>
        </a:graphic>
      </p:graphicFrame>
      <p:sp>
        <p:nvSpPr>
          <p:cNvPr id="18" name="TextBox 17">
            <a:extLst>
              <a:ext uri="{FF2B5EF4-FFF2-40B4-BE49-F238E27FC236}">
                <a16:creationId xmlns:a16="http://schemas.microsoft.com/office/drawing/2014/main" id="{70B5536B-7EA5-42E9-B274-EBC870A8E3FD}"/>
              </a:ext>
            </a:extLst>
          </p:cNvPr>
          <p:cNvSpPr txBox="1"/>
          <p:nvPr/>
        </p:nvSpPr>
        <p:spPr>
          <a:xfrm>
            <a:off x="7010511" y="2841265"/>
            <a:ext cx="2804745" cy="369332"/>
          </a:xfrm>
          <a:prstGeom prst="rect">
            <a:avLst/>
          </a:prstGeom>
          <a:noFill/>
        </p:spPr>
        <p:txBody>
          <a:bodyPr wrap="square" rtlCol="0">
            <a:spAutoFit/>
          </a:bodyPr>
          <a:lstStyle/>
          <a:p>
            <a:r>
              <a:rPr lang="en-SG" b="1" dirty="0"/>
              <a:t>Each Trial </a:t>
            </a:r>
            <a:r>
              <a:rPr lang="en-SG" b="1" dirty="0">
                <a:latin typeface="Cambria Math" panose="02040503050406030204" pitchFamily="18" charset="0"/>
                <a:ea typeface="Cambria Math" panose="02040503050406030204" pitchFamily="18" charset="0"/>
              </a:rPr>
              <a:t>⇒</a:t>
            </a:r>
            <a:r>
              <a:rPr lang="en-SG" b="1" dirty="0"/>
              <a:t> 120 Seconds</a:t>
            </a:r>
          </a:p>
        </p:txBody>
      </p:sp>
      <p:pic>
        <p:nvPicPr>
          <p:cNvPr id="22" name="Picture 8" descr="Image result for nus">
            <a:extLst>
              <a:ext uri="{FF2B5EF4-FFF2-40B4-BE49-F238E27FC236}">
                <a16:creationId xmlns:a16="http://schemas.microsoft.com/office/drawing/2014/main" id="{33C63D5F-7019-4C16-800C-A3483FE977A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29583" y1="46825" x2="29583" y2="46825"/>
                        <a14:foregroundMark x1="36750" y1="55556" x2="36750" y2="55556"/>
                        <a14:foregroundMark x1="32083" y1="62698" x2="32083" y2="62698"/>
                        <a14:foregroundMark x1="30750" y1="68571" x2="30750" y2="68571"/>
                        <a14:foregroundMark x1="29833" y1="68413" x2="29417" y2="68413"/>
                        <a14:foregroundMark x1="24917" y1="56349" x2="24917" y2="56349"/>
                        <a14:foregroundMark x1="22167" y1="56825" x2="22167" y2="56825"/>
                        <a14:foregroundMark x1="23583" y1="40476" x2="23583" y2="40476"/>
                        <a14:foregroundMark x1="30833" y1="41429" x2="30833" y2="41429"/>
                        <a14:foregroundMark x1="37750" y1="48571" x2="37750" y2="48571"/>
                        <a14:foregroundMark x1="34750" y1="43651" x2="34750" y2="43651"/>
                        <a14:foregroundMark x1="33583" y1="45238" x2="33583" y2="45238"/>
                        <a14:foregroundMark x1="30583" y1="76984" x2="41583" y2="66984"/>
                        <a14:foregroundMark x1="41583" y1="66984" x2="45667" y2="53016"/>
                        <a14:foregroundMark x1="17250" y1="22222" x2="19583" y2="47778"/>
                        <a14:foregroundMark x1="19583" y1="47778" x2="29417" y2="68413"/>
                        <a14:foregroundMark x1="29417" y1="68413" x2="42333" y2="73175"/>
                        <a14:foregroundMark x1="42333" y1="73175" x2="82833" y2="63651"/>
                        <a14:foregroundMark x1="82833" y1="63651" x2="89417" y2="41270"/>
                        <a14:foregroundMark x1="89417" y1="41270" x2="81083" y2="23175"/>
                        <a14:foregroundMark x1="81083" y1="23175" x2="21833" y2="17937"/>
                        <a14:foregroundMark x1="21833" y1="17937" x2="15417" y2="20159"/>
                        <a14:foregroundMark x1="15917" y1="15556" x2="12417" y2="41587"/>
                        <a14:foregroundMark x1="12417" y1="41587" x2="14583" y2="64444"/>
                        <a14:foregroundMark x1="14583" y1="64444" x2="45000" y2="72540"/>
                        <a14:foregroundMark x1="45000" y1="72540" x2="68000" y2="74603"/>
                        <a14:foregroundMark x1="18833" y1="20952" x2="15333" y2="45397"/>
                        <a14:foregroundMark x1="15333" y1="45397" x2="15750" y2="71429"/>
                        <a14:foregroundMark x1="15750" y1="71429" x2="36833" y2="79206"/>
                        <a14:foregroundMark x1="36833" y1="79206" x2="50083" y2="76032"/>
                        <a14:foregroundMark x1="50083" y1="76032" x2="68000" y2="76984"/>
                      </a14:backgroundRemoval>
                    </a14:imgEffect>
                  </a14:imgLayer>
                </a14:imgProps>
              </a:ext>
              <a:ext uri="{28A0092B-C50C-407E-A947-70E740481C1C}">
                <a14:useLocalDpi xmlns:a14="http://schemas.microsoft.com/office/drawing/2010/main" val="0"/>
              </a:ext>
            </a:extLst>
          </a:blip>
          <a:srcRect/>
          <a:stretch>
            <a:fillRect/>
          </a:stretch>
        </p:blipFill>
        <p:spPr bwMode="auto">
          <a:xfrm>
            <a:off x="9805989" y="-40021"/>
            <a:ext cx="2462020" cy="1292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86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17" grpId="0" animBg="1"/>
      <p:bldP spid="19"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34642-2558-415A-B687-E98FD279ACFE}"/>
              </a:ext>
            </a:extLst>
          </p:cNvPr>
          <p:cNvSpPr>
            <a:spLocks noGrp="1"/>
          </p:cNvSpPr>
          <p:nvPr>
            <p:ph type="title"/>
          </p:nvPr>
        </p:nvSpPr>
        <p:spPr/>
        <p:txBody>
          <a:bodyPr/>
          <a:lstStyle/>
          <a:p>
            <a:r>
              <a:rPr lang="en-SG" dirty="0"/>
              <a:t>Wearables for human health sensing</a:t>
            </a:r>
          </a:p>
        </p:txBody>
      </p:sp>
      <p:sp>
        <p:nvSpPr>
          <p:cNvPr id="5" name="AutoShape 4" descr="wearable technology for health">
            <a:extLst>
              <a:ext uri="{FF2B5EF4-FFF2-40B4-BE49-F238E27FC236}">
                <a16:creationId xmlns:a16="http://schemas.microsoft.com/office/drawing/2014/main" id="{229E8636-4030-4A57-9BD8-82F8C66C7DCF}"/>
              </a:ext>
            </a:extLst>
          </p:cNvPr>
          <p:cNvSpPr>
            <a:spLocks noChangeAspect="1" noChangeArrowheads="1"/>
          </p:cNvSpPr>
          <p:nvPr/>
        </p:nvSpPr>
        <p:spPr bwMode="auto">
          <a:xfrm>
            <a:off x="5943601" y="327660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pic>
        <p:nvPicPr>
          <p:cNvPr id="6" name="Picture 5">
            <a:extLst>
              <a:ext uri="{FF2B5EF4-FFF2-40B4-BE49-F238E27FC236}">
                <a16:creationId xmlns:a16="http://schemas.microsoft.com/office/drawing/2014/main" id="{D8E9DF56-FE40-4219-981A-75D1DC92D5E1}"/>
              </a:ext>
            </a:extLst>
          </p:cNvPr>
          <p:cNvPicPr>
            <a:picLocks noChangeAspect="1"/>
          </p:cNvPicPr>
          <p:nvPr/>
        </p:nvPicPr>
        <p:blipFill>
          <a:blip r:embed="rId3"/>
          <a:stretch>
            <a:fillRect/>
          </a:stretch>
        </p:blipFill>
        <p:spPr>
          <a:xfrm>
            <a:off x="2914651" y="2051104"/>
            <a:ext cx="5031159" cy="4081875"/>
          </a:xfrm>
          <a:prstGeom prst="rect">
            <a:avLst/>
          </a:prstGeom>
        </p:spPr>
      </p:pic>
      <p:sp>
        <p:nvSpPr>
          <p:cNvPr id="9" name="Speech Bubble: Oval 8">
            <a:extLst>
              <a:ext uri="{FF2B5EF4-FFF2-40B4-BE49-F238E27FC236}">
                <a16:creationId xmlns:a16="http://schemas.microsoft.com/office/drawing/2014/main" id="{31DE7D01-1744-4F43-BDF6-E718F1CEBE65}"/>
              </a:ext>
            </a:extLst>
          </p:cNvPr>
          <p:cNvSpPr/>
          <p:nvPr/>
        </p:nvSpPr>
        <p:spPr>
          <a:xfrm rot="1206464">
            <a:off x="7835841" y="2041826"/>
            <a:ext cx="4035183" cy="2238140"/>
          </a:xfrm>
          <a:prstGeom prst="wedgeEllipseCallout">
            <a:avLst>
              <a:gd name="adj1" fmla="val -21479"/>
              <a:gd name="adj2" fmla="val 84111"/>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t>19 million </a:t>
            </a:r>
            <a:r>
              <a:rPr lang="en-US" dirty="0"/>
              <a:t>fitness devices are likely to be sold this year, that number is predicted to grow by </a:t>
            </a:r>
            <a:r>
              <a:rPr lang="en-US" b="1" dirty="0"/>
              <a:t>USD 50 Billion in 2022</a:t>
            </a:r>
            <a:endParaRPr lang="en-SG" b="1" dirty="0"/>
          </a:p>
          <a:p>
            <a:pPr algn="ctr"/>
            <a:endParaRPr lang="en-SG" dirty="0"/>
          </a:p>
        </p:txBody>
      </p:sp>
      <p:sp>
        <p:nvSpPr>
          <p:cNvPr id="10" name="TextBox 9">
            <a:extLst>
              <a:ext uri="{FF2B5EF4-FFF2-40B4-BE49-F238E27FC236}">
                <a16:creationId xmlns:a16="http://schemas.microsoft.com/office/drawing/2014/main" id="{ADC902AA-A55D-4E23-80D6-45D6E4CD241D}"/>
              </a:ext>
            </a:extLst>
          </p:cNvPr>
          <p:cNvSpPr txBox="1"/>
          <p:nvPr/>
        </p:nvSpPr>
        <p:spPr>
          <a:xfrm>
            <a:off x="119063" y="6446721"/>
            <a:ext cx="9686925" cy="369332"/>
          </a:xfrm>
          <a:prstGeom prst="rect">
            <a:avLst/>
          </a:prstGeom>
          <a:noFill/>
        </p:spPr>
        <p:txBody>
          <a:bodyPr wrap="square" rtlCol="0">
            <a:spAutoFit/>
          </a:bodyPr>
          <a:lstStyle/>
          <a:p>
            <a:r>
              <a:rPr lang="en-SG" dirty="0"/>
              <a:t>Image Source : </a:t>
            </a:r>
            <a:r>
              <a:rPr lang="en-SG" dirty="0">
                <a:hlinkClick r:id="rId4"/>
              </a:rPr>
              <a:t>https://reliawire.com/wearable-technology-health/</a:t>
            </a:r>
            <a:endParaRPr lang="en-SG" dirty="0"/>
          </a:p>
        </p:txBody>
      </p:sp>
      <p:pic>
        <p:nvPicPr>
          <p:cNvPr id="8" name="Picture 8" descr="Image result for nus">
            <a:extLst>
              <a:ext uri="{FF2B5EF4-FFF2-40B4-BE49-F238E27FC236}">
                <a16:creationId xmlns:a16="http://schemas.microsoft.com/office/drawing/2014/main" id="{CC27AA04-80B4-4FFA-BBCB-D8B400F110D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29583" y1="46825" x2="29583" y2="46825"/>
                        <a14:foregroundMark x1="36750" y1="55556" x2="36750" y2="55556"/>
                        <a14:foregroundMark x1="32083" y1="62698" x2="32083" y2="62698"/>
                        <a14:foregroundMark x1="30750" y1="68571" x2="30750" y2="68571"/>
                        <a14:foregroundMark x1="29833" y1="68413" x2="29417" y2="68413"/>
                        <a14:foregroundMark x1="24917" y1="56349" x2="24917" y2="56349"/>
                        <a14:foregroundMark x1="22167" y1="56825" x2="22167" y2="56825"/>
                        <a14:foregroundMark x1="23583" y1="40476" x2="23583" y2="40476"/>
                        <a14:foregroundMark x1="30833" y1="41429" x2="30833" y2="41429"/>
                        <a14:foregroundMark x1="37750" y1="48571" x2="37750" y2="48571"/>
                        <a14:foregroundMark x1="34750" y1="43651" x2="34750" y2="43651"/>
                        <a14:foregroundMark x1="33583" y1="45238" x2="33583" y2="45238"/>
                        <a14:foregroundMark x1="30583" y1="76984" x2="41583" y2="66984"/>
                        <a14:foregroundMark x1="41583" y1="66984" x2="45667" y2="53016"/>
                        <a14:foregroundMark x1="17250" y1="22222" x2="19583" y2="47778"/>
                        <a14:foregroundMark x1="19583" y1="47778" x2="29417" y2="68413"/>
                        <a14:foregroundMark x1="29417" y1="68413" x2="42333" y2="73175"/>
                        <a14:foregroundMark x1="42333" y1="73175" x2="82833" y2="63651"/>
                        <a14:foregroundMark x1="82833" y1="63651" x2="89417" y2="41270"/>
                        <a14:foregroundMark x1="89417" y1="41270" x2="81083" y2="23175"/>
                        <a14:foregroundMark x1="81083" y1="23175" x2="21833" y2="17937"/>
                        <a14:foregroundMark x1="21833" y1="17937" x2="15417" y2="20159"/>
                        <a14:foregroundMark x1="15917" y1="15556" x2="12417" y2="41587"/>
                        <a14:foregroundMark x1="12417" y1="41587" x2="14583" y2="64444"/>
                        <a14:foregroundMark x1="14583" y1="64444" x2="45000" y2="72540"/>
                        <a14:foregroundMark x1="45000" y1="72540" x2="68000" y2="74603"/>
                        <a14:foregroundMark x1="18833" y1="20952" x2="15333" y2="45397"/>
                        <a14:foregroundMark x1="15333" y1="45397" x2="15750" y2="71429"/>
                        <a14:foregroundMark x1="15750" y1="71429" x2="36833" y2="79206"/>
                        <a14:foregroundMark x1="36833" y1="79206" x2="50083" y2="76032"/>
                        <a14:foregroundMark x1="50083" y1="76032" x2="68000" y2="76984"/>
                      </a14:backgroundRemoval>
                    </a14:imgEffect>
                  </a14:imgLayer>
                </a14:imgProps>
              </a:ext>
              <a:ext uri="{28A0092B-C50C-407E-A947-70E740481C1C}">
                <a14:useLocalDpi xmlns:a14="http://schemas.microsoft.com/office/drawing/2010/main" val="0"/>
              </a:ext>
            </a:extLst>
          </a:blip>
          <a:srcRect/>
          <a:stretch>
            <a:fillRect/>
          </a:stretch>
        </p:blipFill>
        <p:spPr bwMode="auto">
          <a:xfrm>
            <a:off x="9805989" y="-40021"/>
            <a:ext cx="2462020" cy="1292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97304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15E78479-E15E-4ED2-B1E5-D8DF492B920B}"/>
              </a:ext>
            </a:extLst>
          </p:cNvPr>
          <p:cNvSpPr/>
          <p:nvPr/>
        </p:nvSpPr>
        <p:spPr>
          <a:xfrm>
            <a:off x="8062543" y="5360610"/>
            <a:ext cx="2136162" cy="58106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SG"/>
          </a:p>
        </p:txBody>
      </p:sp>
      <p:sp>
        <p:nvSpPr>
          <p:cNvPr id="26" name="Rectangle: Rounded Corners 25">
            <a:extLst>
              <a:ext uri="{FF2B5EF4-FFF2-40B4-BE49-F238E27FC236}">
                <a16:creationId xmlns:a16="http://schemas.microsoft.com/office/drawing/2014/main" id="{F89D25A3-FC11-4A0D-AE7C-69FF71B3CD76}"/>
              </a:ext>
            </a:extLst>
          </p:cNvPr>
          <p:cNvSpPr/>
          <p:nvPr/>
        </p:nvSpPr>
        <p:spPr>
          <a:xfrm>
            <a:off x="11083212" y="2591518"/>
            <a:ext cx="548891" cy="2818097"/>
          </a:xfrm>
          <a:prstGeom prst="roundRect">
            <a:avLst/>
          </a:prstGeom>
          <a:solidFill>
            <a:srgbClr val="F2A4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ectangle: Top Corners Rounded 26">
            <a:extLst>
              <a:ext uri="{FF2B5EF4-FFF2-40B4-BE49-F238E27FC236}">
                <a16:creationId xmlns:a16="http://schemas.microsoft.com/office/drawing/2014/main" id="{976A709F-E801-4FA3-B661-49AD592A0DB8}"/>
              </a:ext>
            </a:extLst>
          </p:cNvPr>
          <p:cNvSpPr/>
          <p:nvPr/>
        </p:nvSpPr>
        <p:spPr>
          <a:xfrm>
            <a:off x="11074508" y="2581842"/>
            <a:ext cx="556636" cy="508566"/>
          </a:xfrm>
          <a:prstGeom prst="round2SameRect">
            <a:avLst/>
          </a:prstGeom>
          <a:solidFill>
            <a:srgbClr val="C8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Rectangle: Rounded Corners 19">
            <a:extLst>
              <a:ext uri="{FF2B5EF4-FFF2-40B4-BE49-F238E27FC236}">
                <a16:creationId xmlns:a16="http://schemas.microsoft.com/office/drawing/2014/main" id="{5D3EB84A-ED1F-48A5-9AB7-87DABFCE49B7}"/>
              </a:ext>
            </a:extLst>
          </p:cNvPr>
          <p:cNvSpPr/>
          <p:nvPr/>
        </p:nvSpPr>
        <p:spPr>
          <a:xfrm>
            <a:off x="10427674" y="2581842"/>
            <a:ext cx="593196" cy="2818097"/>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Rectangle: Top Corners Rounded 22">
            <a:extLst>
              <a:ext uri="{FF2B5EF4-FFF2-40B4-BE49-F238E27FC236}">
                <a16:creationId xmlns:a16="http://schemas.microsoft.com/office/drawing/2014/main" id="{4C157BD1-E7A9-4FB4-A432-58F3CCD8E606}"/>
              </a:ext>
            </a:extLst>
          </p:cNvPr>
          <p:cNvSpPr/>
          <p:nvPr/>
        </p:nvSpPr>
        <p:spPr>
          <a:xfrm>
            <a:off x="10418969" y="2581842"/>
            <a:ext cx="601567" cy="508566"/>
          </a:xfrm>
          <a:prstGeom prst="round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4A33FAF1-8410-4BB9-B9F0-B934983F40CF}"/>
              </a:ext>
            </a:extLst>
          </p:cNvPr>
          <p:cNvSpPr>
            <a:spLocks noGrp="1"/>
          </p:cNvSpPr>
          <p:nvPr>
            <p:ph type="title"/>
          </p:nvPr>
        </p:nvSpPr>
        <p:spPr>
          <a:xfrm>
            <a:off x="1097280" y="286603"/>
            <a:ext cx="10058400" cy="1450757"/>
          </a:xfrm>
        </p:spPr>
        <p:txBody>
          <a:bodyPr/>
          <a:lstStyle/>
          <a:p>
            <a:r>
              <a:rPr lang="en-SG" dirty="0"/>
              <a:t>Experiments – Heart Rate</a:t>
            </a:r>
          </a:p>
        </p:txBody>
      </p:sp>
      <p:sp>
        <p:nvSpPr>
          <p:cNvPr id="3" name="Content Placeholder 2">
            <a:extLst>
              <a:ext uri="{FF2B5EF4-FFF2-40B4-BE49-F238E27FC236}">
                <a16:creationId xmlns:a16="http://schemas.microsoft.com/office/drawing/2014/main" id="{D2D741A7-BB71-4F25-8843-8C1AF82A2FC9}"/>
              </a:ext>
            </a:extLst>
          </p:cNvPr>
          <p:cNvSpPr>
            <a:spLocks noGrp="1"/>
          </p:cNvSpPr>
          <p:nvPr>
            <p:ph idx="1"/>
          </p:nvPr>
        </p:nvSpPr>
        <p:spPr>
          <a:xfrm>
            <a:off x="1097280" y="1882967"/>
            <a:ext cx="10058400" cy="4023360"/>
          </a:xfrm>
        </p:spPr>
        <p:txBody>
          <a:bodyPr/>
          <a:lstStyle/>
          <a:p>
            <a:r>
              <a:rPr lang="en-SG" b="1" u="sng" dirty="0"/>
              <a:t>2. Experiments with random hand motions </a:t>
            </a:r>
          </a:p>
        </p:txBody>
      </p:sp>
      <p:pic>
        <p:nvPicPr>
          <p:cNvPr id="4" name="Picture 3">
            <a:extLst>
              <a:ext uri="{FF2B5EF4-FFF2-40B4-BE49-F238E27FC236}">
                <a16:creationId xmlns:a16="http://schemas.microsoft.com/office/drawing/2014/main" id="{EA02894C-EE5B-4DDF-AC4B-D64BC329294A}"/>
              </a:ext>
            </a:extLst>
          </p:cNvPr>
          <p:cNvPicPr>
            <a:picLocks noChangeAspect="1"/>
          </p:cNvPicPr>
          <p:nvPr/>
        </p:nvPicPr>
        <p:blipFill rotWithShape="1">
          <a:blip r:embed="rId2"/>
          <a:srcRect l="21052" t="12042" r="22473" b="437"/>
          <a:stretch/>
        </p:blipFill>
        <p:spPr>
          <a:xfrm>
            <a:off x="2695979" y="5037687"/>
            <a:ext cx="1371601" cy="1283835"/>
          </a:xfrm>
          <a:prstGeom prst="rect">
            <a:avLst/>
          </a:prstGeom>
        </p:spPr>
      </p:pic>
      <p:sp>
        <p:nvSpPr>
          <p:cNvPr id="5" name="TextBox 4">
            <a:extLst>
              <a:ext uri="{FF2B5EF4-FFF2-40B4-BE49-F238E27FC236}">
                <a16:creationId xmlns:a16="http://schemas.microsoft.com/office/drawing/2014/main" id="{D786BF94-465A-4AC5-91E5-242129F38C12}"/>
              </a:ext>
            </a:extLst>
          </p:cNvPr>
          <p:cNvSpPr txBox="1"/>
          <p:nvPr/>
        </p:nvSpPr>
        <p:spPr>
          <a:xfrm>
            <a:off x="1183702" y="5417994"/>
            <a:ext cx="1468315" cy="523220"/>
          </a:xfrm>
          <a:prstGeom prst="rect">
            <a:avLst/>
          </a:prstGeom>
          <a:noFill/>
        </p:spPr>
        <p:txBody>
          <a:bodyPr wrap="square" rtlCol="0">
            <a:spAutoFit/>
          </a:bodyPr>
          <a:lstStyle/>
          <a:p>
            <a:pPr algn="ctr"/>
            <a:r>
              <a:rPr lang="en-SG" sz="1400" b="1" dirty="0"/>
              <a:t>pH Watch HR measurements</a:t>
            </a:r>
          </a:p>
        </p:txBody>
      </p:sp>
      <p:pic>
        <p:nvPicPr>
          <p:cNvPr id="6" name="Picture 2" descr="Image result for Max30102 finger">
            <a:extLst>
              <a:ext uri="{FF2B5EF4-FFF2-40B4-BE49-F238E27FC236}">
                <a16:creationId xmlns:a16="http://schemas.microsoft.com/office/drawing/2014/main" id="{5839B507-F830-4DFA-87C3-59785CF15D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3219" y="3606600"/>
            <a:ext cx="1186962" cy="11877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7548B5B-D529-4014-8ED6-B2CE95CF5FD3}"/>
              </a:ext>
            </a:extLst>
          </p:cNvPr>
          <p:cNvSpPr txBox="1"/>
          <p:nvPr/>
        </p:nvSpPr>
        <p:spPr>
          <a:xfrm>
            <a:off x="1052342" y="3967100"/>
            <a:ext cx="1740877" cy="738664"/>
          </a:xfrm>
          <a:prstGeom prst="rect">
            <a:avLst/>
          </a:prstGeom>
          <a:noFill/>
        </p:spPr>
        <p:txBody>
          <a:bodyPr wrap="square" rtlCol="0">
            <a:spAutoFit/>
          </a:bodyPr>
          <a:lstStyle/>
          <a:p>
            <a:pPr algn="ctr"/>
            <a:r>
              <a:rPr lang="en-SG" sz="1400" b="1" u="sng" dirty="0"/>
              <a:t>HR Ground truth</a:t>
            </a:r>
          </a:p>
          <a:p>
            <a:pPr algn="ctr"/>
            <a:r>
              <a:rPr lang="en-SG" sz="1400" b="1" dirty="0"/>
              <a:t>MAX30102 Finger Pulse oximeter</a:t>
            </a:r>
          </a:p>
        </p:txBody>
      </p:sp>
      <p:cxnSp>
        <p:nvCxnSpPr>
          <p:cNvPr id="9" name="Straight Arrow Connector 8">
            <a:extLst>
              <a:ext uri="{FF2B5EF4-FFF2-40B4-BE49-F238E27FC236}">
                <a16:creationId xmlns:a16="http://schemas.microsoft.com/office/drawing/2014/main" id="{3507F2D4-D370-4016-893E-D992BCA941C1}"/>
              </a:ext>
            </a:extLst>
          </p:cNvPr>
          <p:cNvCxnSpPr>
            <a:cxnSpLocks/>
          </p:cNvCxnSpPr>
          <p:nvPr/>
        </p:nvCxnSpPr>
        <p:spPr>
          <a:xfrm flipV="1">
            <a:off x="3997460" y="4000566"/>
            <a:ext cx="1707903" cy="2342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D0AAA47E-1998-4422-A1AE-FC7FD0AC2384}"/>
              </a:ext>
            </a:extLst>
          </p:cNvPr>
          <p:cNvCxnSpPr>
            <a:cxnSpLocks/>
          </p:cNvCxnSpPr>
          <p:nvPr/>
        </p:nvCxnSpPr>
        <p:spPr>
          <a:xfrm flipV="1">
            <a:off x="4188253" y="4502460"/>
            <a:ext cx="1425634" cy="13284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16" name="Content Placeholder 5">
            <a:extLst>
              <a:ext uri="{FF2B5EF4-FFF2-40B4-BE49-F238E27FC236}">
                <a16:creationId xmlns:a16="http://schemas.microsoft.com/office/drawing/2014/main" id="{1575A83D-3858-46F9-B7AE-1FA342AA7A99}"/>
              </a:ext>
            </a:extLst>
          </p:cNvPr>
          <p:cNvGraphicFramePr>
            <a:graphicFrameLocks/>
          </p:cNvGraphicFramePr>
          <p:nvPr>
            <p:extLst>
              <p:ext uri="{D42A27DB-BD31-4B8C-83A1-F6EECF244321}">
                <p14:modId xmlns:p14="http://schemas.microsoft.com/office/powerpoint/2010/main" val="3184706270"/>
              </p:ext>
            </p:extLst>
          </p:nvPr>
        </p:nvGraphicFramePr>
        <p:xfrm>
          <a:off x="5706206" y="3094891"/>
          <a:ext cx="6061042" cy="2878377"/>
        </p:xfrm>
        <a:graphic>
          <a:graphicData uri="http://schemas.openxmlformats.org/drawingml/2006/table">
            <a:tbl>
              <a:tblPr firstRow="1" bandRow="1">
                <a:tableStyleId>{9D7B26C5-4107-4FEC-AEDC-1716B250A1EF}</a:tableStyleId>
              </a:tblPr>
              <a:tblGrid>
                <a:gridCol w="852854">
                  <a:extLst>
                    <a:ext uri="{9D8B030D-6E8A-4147-A177-3AD203B41FA5}">
                      <a16:colId xmlns:a16="http://schemas.microsoft.com/office/drawing/2014/main" val="1791478590"/>
                    </a:ext>
                  </a:extLst>
                </a:gridCol>
                <a:gridCol w="574993">
                  <a:extLst>
                    <a:ext uri="{9D8B030D-6E8A-4147-A177-3AD203B41FA5}">
                      <a16:colId xmlns:a16="http://schemas.microsoft.com/office/drawing/2014/main" val="451608479"/>
                    </a:ext>
                  </a:extLst>
                </a:gridCol>
                <a:gridCol w="661885">
                  <a:extLst>
                    <a:ext uri="{9D8B030D-6E8A-4147-A177-3AD203B41FA5}">
                      <a16:colId xmlns:a16="http://schemas.microsoft.com/office/drawing/2014/main" val="376770217"/>
                    </a:ext>
                  </a:extLst>
                </a:gridCol>
                <a:gridCol w="661885">
                  <a:extLst>
                    <a:ext uri="{9D8B030D-6E8A-4147-A177-3AD203B41FA5}">
                      <a16:colId xmlns:a16="http://schemas.microsoft.com/office/drawing/2014/main" val="1015468886"/>
                    </a:ext>
                  </a:extLst>
                </a:gridCol>
                <a:gridCol w="661885">
                  <a:extLst>
                    <a:ext uri="{9D8B030D-6E8A-4147-A177-3AD203B41FA5}">
                      <a16:colId xmlns:a16="http://schemas.microsoft.com/office/drawing/2014/main" val="3441832980"/>
                    </a:ext>
                  </a:extLst>
                </a:gridCol>
                <a:gridCol w="661885">
                  <a:extLst>
                    <a:ext uri="{9D8B030D-6E8A-4147-A177-3AD203B41FA5}">
                      <a16:colId xmlns:a16="http://schemas.microsoft.com/office/drawing/2014/main" val="2976448988"/>
                    </a:ext>
                  </a:extLst>
                </a:gridCol>
                <a:gridCol w="661885">
                  <a:extLst>
                    <a:ext uri="{9D8B030D-6E8A-4147-A177-3AD203B41FA5}">
                      <a16:colId xmlns:a16="http://schemas.microsoft.com/office/drawing/2014/main" val="1229329610"/>
                    </a:ext>
                  </a:extLst>
                </a:gridCol>
                <a:gridCol w="661885">
                  <a:extLst>
                    <a:ext uri="{9D8B030D-6E8A-4147-A177-3AD203B41FA5}">
                      <a16:colId xmlns:a16="http://schemas.microsoft.com/office/drawing/2014/main" val="1231462620"/>
                    </a:ext>
                  </a:extLst>
                </a:gridCol>
                <a:gridCol w="661885">
                  <a:extLst>
                    <a:ext uri="{9D8B030D-6E8A-4147-A177-3AD203B41FA5}">
                      <a16:colId xmlns:a16="http://schemas.microsoft.com/office/drawing/2014/main" val="2925159871"/>
                    </a:ext>
                  </a:extLst>
                </a:gridCol>
              </a:tblGrid>
              <a:tr h="645021">
                <a:tc>
                  <a:txBody>
                    <a:bodyPr/>
                    <a:lstStyle/>
                    <a:p>
                      <a:endParaRPr lang="en-US" sz="1100" dirty="0"/>
                    </a:p>
                  </a:txBody>
                  <a:tcPr/>
                </a:tc>
                <a:tc>
                  <a:txBody>
                    <a:bodyPr/>
                    <a:lstStyle/>
                    <a:p>
                      <a:r>
                        <a:rPr lang="en-US" sz="1100" dirty="0"/>
                        <a:t>Trial 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Trial 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Trial 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Trial 4</a:t>
                      </a:r>
                    </a:p>
                  </a:txBody>
                  <a:tcPr/>
                </a:tc>
                <a:tc>
                  <a:txBody>
                    <a:bodyPr/>
                    <a:lstStyle/>
                    <a:p>
                      <a:r>
                        <a:rPr lang="en-US" sz="1100" dirty="0"/>
                        <a:t>Trial 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Trial 6</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Trial 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Trial 8</a:t>
                      </a:r>
                    </a:p>
                  </a:txBody>
                  <a:tcPr/>
                </a:tc>
                <a:extLst>
                  <a:ext uri="{0D108BD9-81ED-4DB2-BD59-A6C34878D82A}">
                    <a16:rowId xmlns:a16="http://schemas.microsoft.com/office/drawing/2014/main" val="500872558"/>
                  </a:ext>
                </a:extLst>
              </a:tr>
              <a:tr h="451591">
                <a:tc>
                  <a:txBody>
                    <a:bodyPr/>
                    <a:lstStyle/>
                    <a:p>
                      <a:r>
                        <a:rPr lang="en-US" sz="1100" dirty="0"/>
                        <a:t>True BPM</a:t>
                      </a:r>
                    </a:p>
                  </a:txBody>
                  <a:tcPr/>
                </a:tc>
                <a:tc>
                  <a:txBody>
                    <a:bodyPr/>
                    <a:lstStyle/>
                    <a:p>
                      <a:r>
                        <a:rPr lang="en-US" sz="1100" dirty="0"/>
                        <a:t>83</a:t>
                      </a:r>
                    </a:p>
                  </a:txBody>
                  <a:tcPr/>
                </a:tc>
                <a:tc>
                  <a:txBody>
                    <a:bodyPr/>
                    <a:lstStyle/>
                    <a:p>
                      <a:r>
                        <a:rPr lang="en-US" sz="1100" dirty="0"/>
                        <a:t>82</a:t>
                      </a:r>
                    </a:p>
                  </a:txBody>
                  <a:tcPr/>
                </a:tc>
                <a:tc>
                  <a:txBody>
                    <a:bodyPr/>
                    <a:lstStyle/>
                    <a:p>
                      <a:r>
                        <a:rPr lang="en-US" sz="1100" dirty="0"/>
                        <a:t>81</a:t>
                      </a:r>
                    </a:p>
                  </a:txBody>
                  <a:tcPr/>
                </a:tc>
                <a:tc>
                  <a:txBody>
                    <a:bodyPr/>
                    <a:lstStyle/>
                    <a:p>
                      <a:r>
                        <a:rPr lang="en-US" sz="1100" dirty="0"/>
                        <a:t>80</a:t>
                      </a:r>
                    </a:p>
                  </a:txBody>
                  <a:tcPr/>
                </a:tc>
                <a:tc>
                  <a:txBody>
                    <a:bodyPr/>
                    <a:lstStyle/>
                    <a:p>
                      <a:r>
                        <a:rPr lang="en-US" sz="1100" dirty="0"/>
                        <a:t>79</a:t>
                      </a:r>
                    </a:p>
                  </a:txBody>
                  <a:tcPr/>
                </a:tc>
                <a:tc>
                  <a:txBody>
                    <a:bodyPr/>
                    <a:lstStyle/>
                    <a:p>
                      <a:r>
                        <a:rPr lang="en-US" sz="1100" b="0" dirty="0">
                          <a:solidFill>
                            <a:schemeClr val="tx1"/>
                          </a:solidFill>
                        </a:rPr>
                        <a:t>78</a:t>
                      </a:r>
                    </a:p>
                  </a:txBody>
                  <a:tcPr/>
                </a:tc>
                <a:tc>
                  <a:txBody>
                    <a:bodyPr/>
                    <a:lstStyle/>
                    <a:p>
                      <a:r>
                        <a:rPr lang="en-US" sz="1800" b="1" dirty="0">
                          <a:solidFill>
                            <a:srgbClr val="00B050"/>
                          </a:solidFill>
                        </a:rPr>
                        <a:t>70</a:t>
                      </a:r>
                    </a:p>
                  </a:txBody>
                  <a:tcPr/>
                </a:tc>
                <a:tc>
                  <a:txBody>
                    <a:bodyPr/>
                    <a:lstStyle/>
                    <a:p>
                      <a:r>
                        <a:rPr lang="en-US" sz="1800" b="0" dirty="0">
                          <a:solidFill>
                            <a:srgbClr val="FF0000"/>
                          </a:solidFill>
                        </a:rPr>
                        <a:t>73</a:t>
                      </a:r>
                    </a:p>
                  </a:txBody>
                  <a:tcPr/>
                </a:tc>
                <a:extLst>
                  <a:ext uri="{0D108BD9-81ED-4DB2-BD59-A6C34878D82A}">
                    <a16:rowId xmlns:a16="http://schemas.microsoft.com/office/drawing/2014/main" val="1804519435"/>
                  </a:ext>
                </a:extLst>
              </a:tr>
              <a:tr h="645131">
                <a:tc>
                  <a:txBody>
                    <a:bodyPr/>
                    <a:lstStyle/>
                    <a:p>
                      <a:r>
                        <a:rPr lang="en-US" sz="1100" dirty="0"/>
                        <a:t>Estimated BPM</a:t>
                      </a:r>
                    </a:p>
                  </a:txBody>
                  <a:tcPr/>
                </a:tc>
                <a:tc>
                  <a:txBody>
                    <a:bodyPr/>
                    <a:lstStyle/>
                    <a:p>
                      <a:r>
                        <a:rPr lang="en-US" sz="1100" dirty="0"/>
                        <a:t>88</a:t>
                      </a:r>
                    </a:p>
                  </a:txBody>
                  <a:tcPr/>
                </a:tc>
                <a:tc>
                  <a:txBody>
                    <a:bodyPr/>
                    <a:lstStyle/>
                    <a:p>
                      <a:r>
                        <a:rPr lang="en-US" sz="1100" dirty="0"/>
                        <a:t>78</a:t>
                      </a:r>
                    </a:p>
                  </a:txBody>
                  <a:tcPr/>
                </a:tc>
                <a:tc>
                  <a:txBody>
                    <a:bodyPr/>
                    <a:lstStyle/>
                    <a:p>
                      <a:r>
                        <a:rPr lang="en-US" sz="1100" dirty="0"/>
                        <a:t>86</a:t>
                      </a:r>
                    </a:p>
                  </a:txBody>
                  <a:tcPr/>
                </a:tc>
                <a:tc>
                  <a:txBody>
                    <a:bodyPr/>
                    <a:lstStyle/>
                    <a:p>
                      <a:r>
                        <a:rPr lang="en-US" sz="1100" dirty="0"/>
                        <a:t>76</a:t>
                      </a:r>
                    </a:p>
                  </a:txBody>
                  <a:tcPr/>
                </a:tc>
                <a:tc>
                  <a:txBody>
                    <a:bodyPr/>
                    <a:lstStyle/>
                    <a:p>
                      <a:r>
                        <a:rPr lang="en-US" sz="1100" dirty="0"/>
                        <a:t>75</a:t>
                      </a:r>
                    </a:p>
                  </a:txBody>
                  <a:tcPr/>
                </a:tc>
                <a:tc>
                  <a:txBody>
                    <a:bodyPr/>
                    <a:lstStyle/>
                    <a:p>
                      <a:r>
                        <a:rPr lang="en-US" sz="1100" b="0" dirty="0">
                          <a:solidFill>
                            <a:schemeClr val="tx1"/>
                          </a:solidFill>
                        </a:rPr>
                        <a:t>81</a:t>
                      </a:r>
                    </a:p>
                  </a:txBody>
                  <a:tcPr/>
                </a:tc>
                <a:tc>
                  <a:txBody>
                    <a:bodyPr/>
                    <a:lstStyle/>
                    <a:p>
                      <a:r>
                        <a:rPr lang="en-US" sz="1800" b="1">
                          <a:solidFill>
                            <a:srgbClr val="00B050"/>
                          </a:solidFill>
                        </a:rPr>
                        <a:t>72</a:t>
                      </a:r>
                      <a:endParaRPr lang="en-US" sz="1800" b="1" dirty="0">
                        <a:solidFill>
                          <a:srgbClr val="00B050"/>
                        </a:solidFill>
                      </a:endParaRPr>
                    </a:p>
                  </a:txBody>
                  <a:tcPr/>
                </a:tc>
                <a:tc>
                  <a:txBody>
                    <a:bodyPr/>
                    <a:lstStyle/>
                    <a:p>
                      <a:r>
                        <a:rPr lang="en-US" sz="1800" b="0" dirty="0">
                          <a:solidFill>
                            <a:srgbClr val="FF0000"/>
                          </a:solidFill>
                        </a:rPr>
                        <a:t>78</a:t>
                      </a:r>
                    </a:p>
                  </a:txBody>
                  <a:tcPr/>
                </a:tc>
                <a:extLst>
                  <a:ext uri="{0D108BD9-81ED-4DB2-BD59-A6C34878D82A}">
                    <a16:rowId xmlns:a16="http://schemas.microsoft.com/office/drawing/2014/main" val="591499918"/>
                  </a:ext>
                </a:extLst>
              </a:tr>
              <a:tr h="491503">
                <a:tc>
                  <a:txBody>
                    <a:bodyPr/>
                    <a:lstStyle/>
                    <a:p>
                      <a:r>
                        <a:rPr lang="en-US" sz="1100" dirty="0"/>
                        <a:t>Error (%)</a:t>
                      </a:r>
                    </a:p>
                  </a:txBody>
                  <a:tcPr/>
                </a:tc>
                <a:tc>
                  <a:txBody>
                    <a:bodyPr/>
                    <a:lstStyle/>
                    <a:p>
                      <a:r>
                        <a:rPr lang="en-US" sz="1100" dirty="0"/>
                        <a:t>5.68</a:t>
                      </a:r>
                    </a:p>
                  </a:txBody>
                  <a:tcPr/>
                </a:tc>
                <a:tc>
                  <a:txBody>
                    <a:bodyPr/>
                    <a:lstStyle/>
                    <a:p>
                      <a:r>
                        <a:rPr lang="en-US" sz="1100" dirty="0"/>
                        <a:t>4.87</a:t>
                      </a:r>
                    </a:p>
                  </a:txBody>
                  <a:tcPr/>
                </a:tc>
                <a:tc>
                  <a:txBody>
                    <a:bodyPr/>
                    <a:lstStyle/>
                    <a:p>
                      <a:r>
                        <a:rPr lang="en-US" sz="1100" dirty="0"/>
                        <a:t>5.8</a:t>
                      </a:r>
                    </a:p>
                  </a:txBody>
                  <a:tcPr/>
                </a:tc>
                <a:tc>
                  <a:txBody>
                    <a:bodyPr/>
                    <a:lstStyle/>
                    <a:p>
                      <a:r>
                        <a:rPr lang="en-US" sz="1100" dirty="0"/>
                        <a:t>5.26</a:t>
                      </a:r>
                    </a:p>
                  </a:txBody>
                  <a:tcPr/>
                </a:tc>
                <a:tc>
                  <a:txBody>
                    <a:bodyPr/>
                    <a:lstStyle/>
                    <a:p>
                      <a:r>
                        <a:rPr lang="en-US" sz="1100" dirty="0"/>
                        <a:t>5.33</a:t>
                      </a:r>
                    </a:p>
                  </a:txBody>
                  <a:tcPr/>
                </a:tc>
                <a:tc>
                  <a:txBody>
                    <a:bodyPr/>
                    <a:lstStyle/>
                    <a:p>
                      <a:r>
                        <a:rPr lang="en-US" sz="1100" b="0" dirty="0">
                          <a:solidFill>
                            <a:schemeClr val="tx1"/>
                          </a:solidFill>
                        </a:rPr>
                        <a:t>3.7</a:t>
                      </a:r>
                    </a:p>
                  </a:txBody>
                  <a:tcPr/>
                </a:tc>
                <a:tc>
                  <a:txBody>
                    <a:bodyPr/>
                    <a:lstStyle/>
                    <a:p>
                      <a:r>
                        <a:rPr lang="en-US" sz="1800" b="1" dirty="0">
                          <a:solidFill>
                            <a:srgbClr val="00B050"/>
                          </a:solidFill>
                        </a:rPr>
                        <a:t>2.78</a:t>
                      </a:r>
                    </a:p>
                  </a:txBody>
                  <a:tcPr/>
                </a:tc>
                <a:tc>
                  <a:txBody>
                    <a:bodyPr/>
                    <a:lstStyle/>
                    <a:p>
                      <a:r>
                        <a:rPr lang="en-US" sz="1800" b="0" dirty="0">
                          <a:solidFill>
                            <a:srgbClr val="FF0000"/>
                          </a:solidFill>
                        </a:rPr>
                        <a:t>6.41</a:t>
                      </a:r>
                    </a:p>
                  </a:txBody>
                  <a:tcPr/>
                </a:tc>
                <a:extLst>
                  <a:ext uri="{0D108BD9-81ED-4DB2-BD59-A6C34878D82A}">
                    <a16:rowId xmlns:a16="http://schemas.microsoft.com/office/drawing/2014/main" val="1025358374"/>
                  </a:ext>
                </a:extLst>
              </a:tr>
              <a:tr h="645131">
                <a:tc>
                  <a:txBody>
                    <a:bodyPr/>
                    <a:lstStyle/>
                    <a:p>
                      <a:r>
                        <a:rPr lang="en-US" sz="1100" dirty="0"/>
                        <a:t>Mean Error (%)</a:t>
                      </a:r>
                    </a:p>
                  </a:txBody>
                  <a:tcPr/>
                </a:tc>
                <a:tc gridSpan="8">
                  <a:txBody>
                    <a:bodyPr/>
                    <a:lstStyle/>
                    <a:p>
                      <a:pPr algn="ctr"/>
                      <a:r>
                        <a:rPr lang="en-US" sz="3200" b="1" dirty="0"/>
                        <a:t>4.98</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453424319"/>
                  </a:ext>
                </a:extLst>
              </a:tr>
            </a:tbl>
          </a:graphicData>
        </a:graphic>
      </p:graphicFrame>
      <p:sp>
        <p:nvSpPr>
          <p:cNvPr id="18" name="TextBox 17">
            <a:extLst>
              <a:ext uri="{FF2B5EF4-FFF2-40B4-BE49-F238E27FC236}">
                <a16:creationId xmlns:a16="http://schemas.microsoft.com/office/drawing/2014/main" id="{70B5536B-7EA5-42E9-B274-EBC870A8E3FD}"/>
              </a:ext>
            </a:extLst>
          </p:cNvPr>
          <p:cNvSpPr txBox="1"/>
          <p:nvPr/>
        </p:nvSpPr>
        <p:spPr>
          <a:xfrm>
            <a:off x="7622929" y="2617185"/>
            <a:ext cx="2804745" cy="369332"/>
          </a:xfrm>
          <a:prstGeom prst="rect">
            <a:avLst/>
          </a:prstGeom>
          <a:noFill/>
        </p:spPr>
        <p:txBody>
          <a:bodyPr wrap="square" rtlCol="0">
            <a:spAutoFit/>
          </a:bodyPr>
          <a:lstStyle/>
          <a:p>
            <a:r>
              <a:rPr lang="en-SG" b="1" dirty="0"/>
              <a:t>Each Trial </a:t>
            </a:r>
            <a:r>
              <a:rPr lang="en-SG" b="1" dirty="0">
                <a:latin typeface="Cambria Math" panose="02040503050406030204" pitchFamily="18" charset="0"/>
                <a:ea typeface="Cambria Math" panose="02040503050406030204" pitchFamily="18" charset="0"/>
              </a:rPr>
              <a:t>⇒</a:t>
            </a:r>
            <a:r>
              <a:rPr lang="en-SG" b="1" dirty="0"/>
              <a:t> 120 Seconds</a:t>
            </a:r>
          </a:p>
        </p:txBody>
      </p:sp>
      <p:sp>
        <p:nvSpPr>
          <p:cNvPr id="19" name="TextBox 18">
            <a:extLst>
              <a:ext uri="{FF2B5EF4-FFF2-40B4-BE49-F238E27FC236}">
                <a16:creationId xmlns:a16="http://schemas.microsoft.com/office/drawing/2014/main" id="{75582964-2D5C-443B-B7AB-151188E3E821}"/>
              </a:ext>
            </a:extLst>
          </p:cNvPr>
          <p:cNvSpPr txBox="1"/>
          <p:nvPr/>
        </p:nvSpPr>
        <p:spPr>
          <a:xfrm rot="21065483">
            <a:off x="4188252" y="3732875"/>
            <a:ext cx="1517111" cy="923330"/>
          </a:xfrm>
          <a:prstGeom prst="rect">
            <a:avLst/>
          </a:prstGeom>
          <a:noFill/>
        </p:spPr>
        <p:txBody>
          <a:bodyPr wrap="square" rtlCol="0">
            <a:spAutoFit/>
          </a:bodyPr>
          <a:lstStyle/>
          <a:p>
            <a:pPr algn="ctr"/>
            <a:r>
              <a:rPr lang="en-SG" b="1" dirty="0"/>
              <a:t>random hand motions</a:t>
            </a:r>
          </a:p>
          <a:p>
            <a:endParaRPr lang="en-SG" dirty="0"/>
          </a:p>
        </p:txBody>
      </p:sp>
      <p:pic>
        <p:nvPicPr>
          <p:cNvPr id="2050" name="Picture 2" descr="Image result for hand rotate">
            <a:extLst>
              <a:ext uri="{FF2B5EF4-FFF2-40B4-BE49-F238E27FC236}">
                <a16:creationId xmlns:a16="http://schemas.microsoft.com/office/drawing/2014/main" id="{E8DCFCF3-5CE3-4F70-946C-5F35A890DD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7288" y="2312616"/>
            <a:ext cx="1423891" cy="142389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7E4A8D7-0CAC-466C-BA96-80A3F5DD172E}"/>
              </a:ext>
            </a:extLst>
          </p:cNvPr>
          <p:cNvSpPr txBox="1"/>
          <p:nvPr/>
        </p:nvSpPr>
        <p:spPr>
          <a:xfrm>
            <a:off x="1483533" y="2259785"/>
            <a:ext cx="1378050" cy="646331"/>
          </a:xfrm>
          <a:prstGeom prst="rect">
            <a:avLst/>
          </a:prstGeom>
          <a:noFill/>
        </p:spPr>
        <p:txBody>
          <a:bodyPr wrap="square" rtlCol="0">
            <a:spAutoFit/>
          </a:bodyPr>
          <a:lstStyle/>
          <a:p>
            <a:r>
              <a:rPr lang="en-SG" dirty="0"/>
              <a:t>Right Hand – pH Watch</a:t>
            </a:r>
          </a:p>
        </p:txBody>
      </p:sp>
      <p:sp>
        <p:nvSpPr>
          <p:cNvPr id="22" name="TextBox 21">
            <a:extLst>
              <a:ext uri="{FF2B5EF4-FFF2-40B4-BE49-F238E27FC236}">
                <a16:creationId xmlns:a16="http://schemas.microsoft.com/office/drawing/2014/main" id="{EA7EE173-2231-4B7E-B82C-693A0FD4B45B}"/>
              </a:ext>
            </a:extLst>
          </p:cNvPr>
          <p:cNvSpPr txBox="1"/>
          <p:nvPr/>
        </p:nvSpPr>
        <p:spPr>
          <a:xfrm>
            <a:off x="3808574" y="2846876"/>
            <a:ext cx="1286064" cy="646331"/>
          </a:xfrm>
          <a:prstGeom prst="rect">
            <a:avLst/>
          </a:prstGeom>
          <a:noFill/>
        </p:spPr>
        <p:txBody>
          <a:bodyPr wrap="square" rtlCol="0">
            <a:spAutoFit/>
          </a:bodyPr>
          <a:lstStyle/>
          <a:p>
            <a:r>
              <a:rPr lang="en-SG" dirty="0"/>
              <a:t>Left Hand –</a:t>
            </a:r>
          </a:p>
          <a:p>
            <a:r>
              <a:rPr lang="en-SG" dirty="0"/>
              <a:t>Stationary</a:t>
            </a:r>
          </a:p>
        </p:txBody>
      </p:sp>
      <p:pic>
        <p:nvPicPr>
          <p:cNvPr id="24" name="Picture 8" descr="Image result for nus">
            <a:extLst>
              <a:ext uri="{FF2B5EF4-FFF2-40B4-BE49-F238E27FC236}">
                <a16:creationId xmlns:a16="http://schemas.microsoft.com/office/drawing/2014/main" id="{A790DF2F-C07A-440F-8233-8F25720B7A2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29583" y1="46825" x2="29583" y2="46825"/>
                        <a14:foregroundMark x1="36750" y1="55556" x2="36750" y2="55556"/>
                        <a14:foregroundMark x1="32083" y1="62698" x2="32083" y2="62698"/>
                        <a14:foregroundMark x1="30750" y1="68571" x2="30750" y2="68571"/>
                        <a14:foregroundMark x1="29833" y1="68413" x2="29417" y2="68413"/>
                        <a14:foregroundMark x1="24917" y1="56349" x2="24917" y2="56349"/>
                        <a14:foregroundMark x1="22167" y1="56825" x2="22167" y2="56825"/>
                        <a14:foregroundMark x1="23583" y1="40476" x2="23583" y2="40476"/>
                        <a14:foregroundMark x1="30833" y1="41429" x2="30833" y2="41429"/>
                        <a14:foregroundMark x1="37750" y1="48571" x2="37750" y2="48571"/>
                        <a14:foregroundMark x1="34750" y1="43651" x2="34750" y2="43651"/>
                        <a14:foregroundMark x1="33583" y1="45238" x2="33583" y2="45238"/>
                        <a14:foregroundMark x1="30583" y1="76984" x2="41583" y2="66984"/>
                        <a14:foregroundMark x1="41583" y1="66984" x2="45667" y2="53016"/>
                        <a14:foregroundMark x1="17250" y1="22222" x2="19583" y2="47778"/>
                        <a14:foregroundMark x1="19583" y1="47778" x2="29417" y2="68413"/>
                        <a14:foregroundMark x1="29417" y1="68413" x2="42333" y2="73175"/>
                        <a14:foregroundMark x1="42333" y1="73175" x2="82833" y2="63651"/>
                        <a14:foregroundMark x1="82833" y1="63651" x2="89417" y2="41270"/>
                        <a14:foregroundMark x1="89417" y1="41270" x2="81083" y2="23175"/>
                        <a14:foregroundMark x1="81083" y1="23175" x2="21833" y2="17937"/>
                        <a14:foregroundMark x1="21833" y1="17937" x2="15417" y2="20159"/>
                        <a14:foregroundMark x1="15917" y1="15556" x2="12417" y2="41587"/>
                        <a14:foregroundMark x1="12417" y1="41587" x2="14583" y2="64444"/>
                        <a14:foregroundMark x1="14583" y1="64444" x2="45000" y2="72540"/>
                        <a14:foregroundMark x1="45000" y1="72540" x2="68000" y2="74603"/>
                        <a14:foregroundMark x1="18833" y1="20952" x2="15333" y2="45397"/>
                        <a14:foregroundMark x1="15333" y1="45397" x2="15750" y2="71429"/>
                        <a14:foregroundMark x1="15750" y1="71429" x2="36833" y2="79206"/>
                        <a14:foregroundMark x1="36833" y1="79206" x2="50083" y2="76032"/>
                        <a14:foregroundMark x1="50083" y1="76032" x2="68000" y2="76984"/>
                      </a14:backgroundRemoval>
                    </a14:imgEffect>
                  </a14:imgLayer>
                </a14:imgProps>
              </a:ext>
              <a:ext uri="{28A0092B-C50C-407E-A947-70E740481C1C}">
                <a14:useLocalDpi xmlns:a14="http://schemas.microsoft.com/office/drawing/2010/main" val="0"/>
              </a:ext>
            </a:extLst>
          </a:blip>
          <a:srcRect/>
          <a:stretch>
            <a:fillRect/>
          </a:stretch>
        </p:blipFill>
        <p:spPr bwMode="auto">
          <a:xfrm>
            <a:off x="9805989" y="-40021"/>
            <a:ext cx="2462020" cy="1292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1268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6" grpId="0" animBg="1"/>
      <p:bldP spid="27" grpId="0" animBg="1"/>
      <p:bldP spid="20" grpId="0" animBg="1"/>
      <p:bldP spid="2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9B8C7-3464-408F-9012-5ED208577F99}"/>
              </a:ext>
            </a:extLst>
          </p:cNvPr>
          <p:cNvSpPr>
            <a:spLocks noGrp="1"/>
          </p:cNvSpPr>
          <p:nvPr>
            <p:ph type="title"/>
          </p:nvPr>
        </p:nvSpPr>
        <p:spPr/>
        <p:txBody>
          <a:bodyPr/>
          <a:lstStyle/>
          <a:p>
            <a:r>
              <a:rPr lang="en-SG" dirty="0"/>
              <a:t>Experiments – SpO2 </a:t>
            </a:r>
          </a:p>
        </p:txBody>
      </p:sp>
      <p:sp>
        <p:nvSpPr>
          <p:cNvPr id="8" name="Rectangle: Rounded Corners 7">
            <a:extLst>
              <a:ext uri="{FF2B5EF4-FFF2-40B4-BE49-F238E27FC236}">
                <a16:creationId xmlns:a16="http://schemas.microsoft.com/office/drawing/2014/main" id="{590E4CEA-1663-49E1-A836-3BFB58B4D6BC}"/>
              </a:ext>
            </a:extLst>
          </p:cNvPr>
          <p:cNvSpPr/>
          <p:nvPr/>
        </p:nvSpPr>
        <p:spPr>
          <a:xfrm>
            <a:off x="7716762" y="5158680"/>
            <a:ext cx="2200314" cy="55154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SG"/>
          </a:p>
        </p:txBody>
      </p:sp>
      <p:sp>
        <p:nvSpPr>
          <p:cNvPr id="9" name="Rectangle: Rounded Corners 8">
            <a:extLst>
              <a:ext uri="{FF2B5EF4-FFF2-40B4-BE49-F238E27FC236}">
                <a16:creationId xmlns:a16="http://schemas.microsoft.com/office/drawing/2014/main" id="{1A37B48F-B41C-4B7D-A9ED-237662B5F5C2}"/>
              </a:ext>
            </a:extLst>
          </p:cNvPr>
          <p:cNvSpPr/>
          <p:nvPr/>
        </p:nvSpPr>
        <p:spPr>
          <a:xfrm>
            <a:off x="10759994" y="2404993"/>
            <a:ext cx="583065" cy="2818097"/>
          </a:xfrm>
          <a:prstGeom prst="roundRect">
            <a:avLst/>
          </a:prstGeom>
          <a:solidFill>
            <a:srgbClr val="F2A4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Rectangle: Top Corners Rounded 9">
            <a:extLst>
              <a:ext uri="{FF2B5EF4-FFF2-40B4-BE49-F238E27FC236}">
                <a16:creationId xmlns:a16="http://schemas.microsoft.com/office/drawing/2014/main" id="{646222CB-DCAE-4F8C-826B-229ADD3B6550}"/>
              </a:ext>
            </a:extLst>
          </p:cNvPr>
          <p:cNvSpPr/>
          <p:nvPr/>
        </p:nvSpPr>
        <p:spPr>
          <a:xfrm>
            <a:off x="10751290" y="2395317"/>
            <a:ext cx="591293" cy="508566"/>
          </a:xfrm>
          <a:prstGeom prst="round2SameRect">
            <a:avLst/>
          </a:prstGeom>
          <a:solidFill>
            <a:srgbClr val="C8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Rounded Corners 10">
            <a:extLst>
              <a:ext uri="{FF2B5EF4-FFF2-40B4-BE49-F238E27FC236}">
                <a16:creationId xmlns:a16="http://schemas.microsoft.com/office/drawing/2014/main" id="{92C55B38-8AED-42FA-AD3F-D588A719F12C}"/>
              </a:ext>
            </a:extLst>
          </p:cNvPr>
          <p:cNvSpPr/>
          <p:nvPr/>
        </p:nvSpPr>
        <p:spPr>
          <a:xfrm>
            <a:off x="10156706" y="2400542"/>
            <a:ext cx="520936" cy="2818097"/>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Rectangle: Top Corners Rounded 11">
            <a:extLst>
              <a:ext uri="{FF2B5EF4-FFF2-40B4-BE49-F238E27FC236}">
                <a16:creationId xmlns:a16="http://schemas.microsoft.com/office/drawing/2014/main" id="{F8012268-29FD-4E26-B959-D3C7211D4049}"/>
              </a:ext>
            </a:extLst>
          </p:cNvPr>
          <p:cNvSpPr/>
          <p:nvPr/>
        </p:nvSpPr>
        <p:spPr>
          <a:xfrm>
            <a:off x="10148001" y="2400542"/>
            <a:ext cx="528287" cy="508566"/>
          </a:xfrm>
          <a:prstGeom prst="round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Content Placeholder 2">
            <a:extLst>
              <a:ext uri="{FF2B5EF4-FFF2-40B4-BE49-F238E27FC236}">
                <a16:creationId xmlns:a16="http://schemas.microsoft.com/office/drawing/2014/main" id="{40226C52-7245-4E97-80CB-81E3FE5A7F64}"/>
              </a:ext>
            </a:extLst>
          </p:cNvPr>
          <p:cNvSpPr txBox="1">
            <a:spLocks/>
          </p:cNvSpPr>
          <p:nvPr/>
        </p:nvSpPr>
        <p:spPr>
          <a:xfrm>
            <a:off x="1097280" y="1845734"/>
            <a:ext cx="1005840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SG" b="1" u="sng" dirty="0"/>
              <a:t>1. Experiments without any hand motion </a:t>
            </a:r>
          </a:p>
          <a:p>
            <a:endParaRPr lang="en-SG" b="1" u="sng" dirty="0"/>
          </a:p>
        </p:txBody>
      </p:sp>
      <p:pic>
        <p:nvPicPr>
          <p:cNvPr id="14" name="Picture 13">
            <a:extLst>
              <a:ext uri="{FF2B5EF4-FFF2-40B4-BE49-F238E27FC236}">
                <a16:creationId xmlns:a16="http://schemas.microsoft.com/office/drawing/2014/main" id="{E5037390-B09E-4E09-B571-A01572DB3912}"/>
              </a:ext>
            </a:extLst>
          </p:cNvPr>
          <p:cNvPicPr>
            <a:picLocks noChangeAspect="1"/>
          </p:cNvPicPr>
          <p:nvPr/>
        </p:nvPicPr>
        <p:blipFill rotWithShape="1">
          <a:blip r:embed="rId2"/>
          <a:srcRect l="21052" t="12042" r="22473" b="437"/>
          <a:stretch/>
        </p:blipFill>
        <p:spPr>
          <a:xfrm>
            <a:off x="1946125" y="4507901"/>
            <a:ext cx="1371601" cy="1283835"/>
          </a:xfrm>
          <a:prstGeom prst="rect">
            <a:avLst/>
          </a:prstGeom>
        </p:spPr>
      </p:pic>
      <p:sp>
        <p:nvSpPr>
          <p:cNvPr id="15" name="TextBox 14">
            <a:extLst>
              <a:ext uri="{FF2B5EF4-FFF2-40B4-BE49-F238E27FC236}">
                <a16:creationId xmlns:a16="http://schemas.microsoft.com/office/drawing/2014/main" id="{9F8FFF25-051E-4677-A822-81AD89B808B6}"/>
              </a:ext>
            </a:extLst>
          </p:cNvPr>
          <p:cNvSpPr txBox="1"/>
          <p:nvPr/>
        </p:nvSpPr>
        <p:spPr>
          <a:xfrm>
            <a:off x="433848" y="4888208"/>
            <a:ext cx="1468315" cy="523220"/>
          </a:xfrm>
          <a:prstGeom prst="rect">
            <a:avLst/>
          </a:prstGeom>
          <a:noFill/>
        </p:spPr>
        <p:txBody>
          <a:bodyPr wrap="square" rtlCol="0">
            <a:spAutoFit/>
          </a:bodyPr>
          <a:lstStyle/>
          <a:p>
            <a:pPr algn="ctr"/>
            <a:r>
              <a:rPr lang="en-SG" sz="1400" b="1" dirty="0"/>
              <a:t>pH Watch SpO2 measurements</a:t>
            </a:r>
          </a:p>
        </p:txBody>
      </p:sp>
      <p:pic>
        <p:nvPicPr>
          <p:cNvPr id="16" name="Picture 2" descr="Image result for Max30102 finger">
            <a:extLst>
              <a:ext uri="{FF2B5EF4-FFF2-40B4-BE49-F238E27FC236}">
                <a16:creationId xmlns:a16="http://schemas.microsoft.com/office/drawing/2014/main" id="{3EFD957B-98FB-4859-BD50-C24F5E2AD3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2645" y="2903883"/>
            <a:ext cx="1186962" cy="118778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20C3263-8856-443D-88C5-0FD41FC5601F}"/>
              </a:ext>
            </a:extLst>
          </p:cNvPr>
          <p:cNvSpPr txBox="1"/>
          <p:nvPr/>
        </p:nvSpPr>
        <p:spPr>
          <a:xfrm>
            <a:off x="361768" y="3264383"/>
            <a:ext cx="1740877" cy="738664"/>
          </a:xfrm>
          <a:prstGeom prst="rect">
            <a:avLst/>
          </a:prstGeom>
          <a:noFill/>
        </p:spPr>
        <p:txBody>
          <a:bodyPr wrap="square" rtlCol="0">
            <a:spAutoFit/>
          </a:bodyPr>
          <a:lstStyle/>
          <a:p>
            <a:pPr algn="ctr"/>
            <a:r>
              <a:rPr lang="en-SG" sz="1400" b="1" u="sng" dirty="0"/>
              <a:t>SpO2 Ground truth</a:t>
            </a:r>
          </a:p>
          <a:p>
            <a:pPr algn="ctr"/>
            <a:r>
              <a:rPr lang="en-SG" sz="1400" b="1" dirty="0"/>
              <a:t>MAX30102 Finger Pulse oximeter</a:t>
            </a:r>
          </a:p>
        </p:txBody>
      </p:sp>
      <p:cxnSp>
        <p:nvCxnSpPr>
          <p:cNvPr id="18" name="Straight Arrow Connector 17">
            <a:extLst>
              <a:ext uri="{FF2B5EF4-FFF2-40B4-BE49-F238E27FC236}">
                <a16:creationId xmlns:a16="http://schemas.microsoft.com/office/drawing/2014/main" id="{F5EE9841-EE9D-4753-B50F-4E3AB2C386F4}"/>
              </a:ext>
            </a:extLst>
          </p:cNvPr>
          <p:cNvCxnSpPr>
            <a:cxnSpLocks/>
          </p:cNvCxnSpPr>
          <p:nvPr/>
        </p:nvCxnSpPr>
        <p:spPr>
          <a:xfrm>
            <a:off x="3290961" y="3536929"/>
            <a:ext cx="1707904" cy="4835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2337F964-2520-4815-8C29-4D50875ABD43}"/>
              </a:ext>
            </a:extLst>
          </p:cNvPr>
          <p:cNvCxnSpPr>
            <a:cxnSpLocks/>
          </p:cNvCxnSpPr>
          <p:nvPr/>
        </p:nvCxnSpPr>
        <p:spPr>
          <a:xfrm flipV="1">
            <a:off x="3481754" y="4263795"/>
            <a:ext cx="1517111" cy="8692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20" name="Content Placeholder 5">
            <a:extLst>
              <a:ext uri="{FF2B5EF4-FFF2-40B4-BE49-F238E27FC236}">
                <a16:creationId xmlns:a16="http://schemas.microsoft.com/office/drawing/2014/main" id="{C96CB5CE-CA07-4B23-9109-ED5649A293FE}"/>
              </a:ext>
            </a:extLst>
          </p:cNvPr>
          <p:cNvGraphicFramePr>
            <a:graphicFrameLocks/>
          </p:cNvGraphicFramePr>
          <p:nvPr>
            <p:extLst>
              <p:ext uri="{D42A27DB-BD31-4B8C-83A1-F6EECF244321}">
                <p14:modId xmlns:p14="http://schemas.microsoft.com/office/powerpoint/2010/main" val="700120050"/>
              </p:ext>
            </p:extLst>
          </p:nvPr>
        </p:nvGraphicFramePr>
        <p:xfrm>
          <a:off x="5407269" y="2903883"/>
          <a:ext cx="6061042" cy="2878377"/>
        </p:xfrm>
        <a:graphic>
          <a:graphicData uri="http://schemas.openxmlformats.org/drawingml/2006/table">
            <a:tbl>
              <a:tblPr firstRow="1" bandRow="1">
                <a:tableStyleId>{9D7B26C5-4107-4FEC-AEDC-1716B250A1EF}</a:tableStyleId>
              </a:tblPr>
              <a:tblGrid>
                <a:gridCol w="852854">
                  <a:extLst>
                    <a:ext uri="{9D8B030D-6E8A-4147-A177-3AD203B41FA5}">
                      <a16:colId xmlns:a16="http://schemas.microsoft.com/office/drawing/2014/main" val="1791478590"/>
                    </a:ext>
                  </a:extLst>
                </a:gridCol>
                <a:gridCol w="574993">
                  <a:extLst>
                    <a:ext uri="{9D8B030D-6E8A-4147-A177-3AD203B41FA5}">
                      <a16:colId xmlns:a16="http://schemas.microsoft.com/office/drawing/2014/main" val="451608479"/>
                    </a:ext>
                  </a:extLst>
                </a:gridCol>
                <a:gridCol w="661885">
                  <a:extLst>
                    <a:ext uri="{9D8B030D-6E8A-4147-A177-3AD203B41FA5}">
                      <a16:colId xmlns:a16="http://schemas.microsoft.com/office/drawing/2014/main" val="376770217"/>
                    </a:ext>
                  </a:extLst>
                </a:gridCol>
                <a:gridCol w="661885">
                  <a:extLst>
                    <a:ext uri="{9D8B030D-6E8A-4147-A177-3AD203B41FA5}">
                      <a16:colId xmlns:a16="http://schemas.microsoft.com/office/drawing/2014/main" val="1015468886"/>
                    </a:ext>
                  </a:extLst>
                </a:gridCol>
                <a:gridCol w="661885">
                  <a:extLst>
                    <a:ext uri="{9D8B030D-6E8A-4147-A177-3AD203B41FA5}">
                      <a16:colId xmlns:a16="http://schemas.microsoft.com/office/drawing/2014/main" val="3441832980"/>
                    </a:ext>
                  </a:extLst>
                </a:gridCol>
                <a:gridCol w="661885">
                  <a:extLst>
                    <a:ext uri="{9D8B030D-6E8A-4147-A177-3AD203B41FA5}">
                      <a16:colId xmlns:a16="http://schemas.microsoft.com/office/drawing/2014/main" val="2976448988"/>
                    </a:ext>
                  </a:extLst>
                </a:gridCol>
                <a:gridCol w="661885">
                  <a:extLst>
                    <a:ext uri="{9D8B030D-6E8A-4147-A177-3AD203B41FA5}">
                      <a16:colId xmlns:a16="http://schemas.microsoft.com/office/drawing/2014/main" val="1229329610"/>
                    </a:ext>
                  </a:extLst>
                </a:gridCol>
                <a:gridCol w="661885">
                  <a:extLst>
                    <a:ext uri="{9D8B030D-6E8A-4147-A177-3AD203B41FA5}">
                      <a16:colId xmlns:a16="http://schemas.microsoft.com/office/drawing/2014/main" val="1231462620"/>
                    </a:ext>
                  </a:extLst>
                </a:gridCol>
                <a:gridCol w="661885">
                  <a:extLst>
                    <a:ext uri="{9D8B030D-6E8A-4147-A177-3AD203B41FA5}">
                      <a16:colId xmlns:a16="http://schemas.microsoft.com/office/drawing/2014/main" val="2925159871"/>
                    </a:ext>
                  </a:extLst>
                </a:gridCol>
              </a:tblGrid>
              <a:tr h="645021">
                <a:tc>
                  <a:txBody>
                    <a:bodyPr/>
                    <a:lstStyle/>
                    <a:p>
                      <a:endParaRPr lang="en-US" sz="1100" dirty="0"/>
                    </a:p>
                  </a:txBody>
                  <a:tcPr/>
                </a:tc>
                <a:tc>
                  <a:txBody>
                    <a:bodyPr/>
                    <a:lstStyle/>
                    <a:p>
                      <a:r>
                        <a:rPr lang="en-US" sz="1100" dirty="0"/>
                        <a:t>Trial 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Trial 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Trial 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Trial 4</a:t>
                      </a:r>
                    </a:p>
                  </a:txBody>
                  <a:tcPr/>
                </a:tc>
                <a:tc>
                  <a:txBody>
                    <a:bodyPr/>
                    <a:lstStyle/>
                    <a:p>
                      <a:r>
                        <a:rPr lang="en-US" sz="1100" dirty="0"/>
                        <a:t>Trial 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Trial 6</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Trial 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Trial 8</a:t>
                      </a:r>
                    </a:p>
                  </a:txBody>
                  <a:tcPr/>
                </a:tc>
                <a:extLst>
                  <a:ext uri="{0D108BD9-81ED-4DB2-BD59-A6C34878D82A}">
                    <a16:rowId xmlns:a16="http://schemas.microsoft.com/office/drawing/2014/main" val="500872558"/>
                  </a:ext>
                </a:extLst>
              </a:tr>
              <a:tr h="451591">
                <a:tc>
                  <a:txBody>
                    <a:bodyPr/>
                    <a:lstStyle/>
                    <a:p>
                      <a:r>
                        <a:rPr lang="en-US" sz="1100" dirty="0"/>
                        <a:t>True BPM</a:t>
                      </a:r>
                    </a:p>
                  </a:txBody>
                  <a:tcPr/>
                </a:tc>
                <a:tc>
                  <a:txBody>
                    <a:bodyPr/>
                    <a:lstStyle/>
                    <a:p>
                      <a:r>
                        <a:rPr lang="en-US" sz="1100" dirty="0"/>
                        <a:t>95</a:t>
                      </a:r>
                    </a:p>
                  </a:txBody>
                  <a:tcPr/>
                </a:tc>
                <a:tc>
                  <a:txBody>
                    <a:bodyPr/>
                    <a:lstStyle/>
                    <a:p>
                      <a:r>
                        <a:rPr lang="en-US" sz="1100" dirty="0"/>
                        <a:t>94</a:t>
                      </a:r>
                    </a:p>
                  </a:txBody>
                  <a:tcPr/>
                </a:tc>
                <a:tc>
                  <a:txBody>
                    <a:bodyPr/>
                    <a:lstStyle/>
                    <a:p>
                      <a:r>
                        <a:rPr lang="en-US" sz="1100" dirty="0"/>
                        <a:t>97</a:t>
                      </a:r>
                    </a:p>
                  </a:txBody>
                  <a:tcPr/>
                </a:tc>
                <a:tc>
                  <a:txBody>
                    <a:bodyPr/>
                    <a:lstStyle/>
                    <a:p>
                      <a:r>
                        <a:rPr lang="en-US" sz="1100" dirty="0"/>
                        <a:t>98</a:t>
                      </a:r>
                    </a:p>
                  </a:txBody>
                  <a:tcPr/>
                </a:tc>
                <a:tc>
                  <a:txBody>
                    <a:bodyPr/>
                    <a:lstStyle/>
                    <a:p>
                      <a:r>
                        <a:rPr lang="en-US" sz="1100" dirty="0"/>
                        <a:t>95.5</a:t>
                      </a:r>
                    </a:p>
                  </a:txBody>
                  <a:tcPr/>
                </a:tc>
                <a:tc>
                  <a:txBody>
                    <a:bodyPr/>
                    <a:lstStyle/>
                    <a:p>
                      <a:r>
                        <a:rPr lang="en-US" sz="1100" dirty="0"/>
                        <a:t>96</a:t>
                      </a:r>
                    </a:p>
                  </a:txBody>
                  <a:tcPr/>
                </a:tc>
                <a:tc>
                  <a:txBody>
                    <a:bodyPr/>
                    <a:lstStyle/>
                    <a:p>
                      <a:r>
                        <a:rPr lang="en-US" sz="1800" b="1" dirty="0">
                          <a:solidFill>
                            <a:srgbClr val="00B050"/>
                          </a:solidFill>
                        </a:rPr>
                        <a:t>98</a:t>
                      </a:r>
                    </a:p>
                  </a:txBody>
                  <a:tcPr/>
                </a:tc>
                <a:tc>
                  <a:txBody>
                    <a:bodyPr/>
                    <a:lstStyle/>
                    <a:p>
                      <a:r>
                        <a:rPr lang="en-US" sz="1600" b="1" dirty="0">
                          <a:solidFill>
                            <a:srgbClr val="FF0000"/>
                          </a:solidFill>
                        </a:rPr>
                        <a:t>93</a:t>
                      </a:r>
                    </a:p>
                  </a:txBody>
                  <a:tcPr/>
                </a:tc>
                <a:extLst>
                  <a:ext uri="{0D108BD9-81ED-4DB2-BD59-A6C34878D82A}">
                    <a16:rowId xmlns:a16="http://schemas.microsoft.com/office/drawing/2014/main" val="1804519435"/>
                  </a:ext>
                </a:extLst>
              </a:tr>
              <a:tr h="645131">
                <a:tc>
                  <a:txBody>
                    <a:bodyPr/>
                    <a:lstStyle/>
                    <a:p>
                      <a:r>
                        <a:rPr lang="en-US" sz="1100" dirty="0"/>
                        <a:t>Estimated BPM</a:t>
                      </a:r>
                    </a:p>
                  </a:txBody>
                  <a:tcPr/>
                </a:tc>
                <a:tc>
                  <a:txBody>
                    <a:bodyPr/>
                    <a:lstStyle/>
                    <a:p>
                      <a:r>
                        <a:rPr lang="en-US" sz="1100" dirty="0"/>
                        <a:t>92.5</a:t>
                      </a:r>
                    </a:p>
                  </a:txBody>
                  <a:tcPr/>
                </a:tc>
                <a:tc>
                  <a:txBody>
                    <a:bodyPr/>
                    <a:lstStyle/>
                    <a:p>
                      <a:r>
                        <a:rPr lang="en-US" sz="1100" dirty="0"/>
                        <a:t>91</a:t>
                      </a:r>
                    </a:p>
                  </a:txBody>
                  <a:tcPr/>
                </a:tc>
                <a:tc>
                  <a:txBody>
                    <a:bodyPr/>
                    <a:lstStyle/>
                    <a:p>
                      <a:r>
                        <a:rPr lang="en-US" sz="1100" dirty="0"/>
                        <a:t>94</a:t>
                      </a:r>
                    </a:p>
                  </a:txBody>
                  <a:tcPr/>
                </a:tc>
                <a:tc>
                  <a:txBody>
                    <a:bodyPr/>
                    <a:lstStyle/>
                    <a:p>
                      <a:r>
                        <a:rPr lang="en-US" sz="1100" dirty="0"/>
                        <a:t>95</a:t>
                      </a:r>
                    </a:p>
                  </a:txBody>
                  <a:tcPr/>
                </a:tc>
                <a:tc>
                  <a:txBody>
                    <a:bodyPr/>
                    <a:lstStyle/>
                    <a:p>
                      <a:r>
                        <a:rPr lang="en-US" sz="1100" dirty="0"/>
                        <a:t>93</a:t>
                      </a:r>
                    </a:p>
                  </a:txBody>
                  <a:tcPr/>
                </a:tc>
                <a:tc>
                  <a:txBody>
                    <a:bodyPr/>
                    <a:lstStyle/>
                    <a:p>
                      <a:r>
                        <a:rPr lang="en-US" sz="1100" dirty="0"/>
                        <a:t>94</a:t>
                      </a:r>
                    </a:p>
                  </a:txBody>
                  <a:tcPr/>
                </a:tc>
                <a:tc>
                  <a:txBody>
                    <a:bodyPr/>
                    <a:lstStyle/>
                    <a:p>
                      <a:r>
                        <a:rPr lang="en-US" sz="1800" b="1" dirty="0">
                          <a:solidFill>
                            <a:srgbClr val="00B050"/>
                          </a:solidFill>
                        </a:rPr>
                        <a:t>96</a:t>
                      </a:r>
                    </a:p>
                  </a:txBody>
                  <a:tcPr/>
                </a:tc>
                <a:tc>
                  <a:txBody>
                    <a:bodyPr/>
                    <a:lstStyle/>
                    <a:p>
                      <a:r>
                        <a:rPr lang="en-US" sz="1600" b="1" dirty="0">
                          <a:solidFill>
                            <a:srgbClr val="FF0000"/>
                          </a:solidFill>
                        </a:rPr>
                        <a:t>91</a:t>
                      </a:r>
                    </a:p>
                  </a:txBody>
                  <a:tcPr/>
                </a:tc>
                <a:extLst>
                  <a:ext uri="{0D108BD9-81ED-4DB2-BD59-A6C34878D82A}">
                    <a16:rowId xmlns:a16="http://schemas.microsoft.com/office/drawing/2014/main" val="591499918"/>
                  </a:ext>
                </a:extLst>
              </a:tr>
              <a:tr h="491503">
                <a:tc>
                  <a:txBody>
                    <a:bodyPr/>
                    <a:lstStyle/>
                    <a:p>
                      <a:r>
                        <a:rPr lang="en-US" sz="1100" dirty="0"/>
                        <a:t>Error (%)</a:t>
                      </a:r>
                    </a:p>
                  </a:txBody>
                  <a:tcPr/>
                </a:tc>
                <a:tc>
                  <a:txBody>
                    <a:bodyPr/>
                    <a:lstStyle/>
                    <a:p>
                      <a:r>
                        <a:rPr lang="en-US" sz="1100" dirty="0"/>
                        <a:t>2.63</a:t>
                      </a:r>
                    </a:p>
                  </a:txBody>
                  <a:tcPr/>
                </a:tc>
                <a:tc>
                  <a:txBody>
                    <a:bodyPr/>
                    <a:lstStyle/>
                    <a:p>
                      <a:r>
                        <a:rPr lang="en-US" sz="1100" dirty="0"/>
                        <a:t>3.2</a:t>
                      </a:r>
                    </a:p>
                  </a:txBody>
                  <a:tcPr/>
                </a:tc>
                <a:tc>
                  <a:txBody>
                    <a:bodyPr/>
                    <a:lstStyle/>
                    <a:p>
                      <a:r>
                        <a:rPr lang="en-US" sz="1100" dirty="0"/>
                        <a:t>3.1</a:t>
                      </a:r>
                    </a:p>
                  </a:txBody>
                  <a:tcPr/>
                </a:tc>
                <a:tc>
                  <a:txBody>
                    <a:bodyPr/>
                    <a:lstStyle/>
                    <a:p>
                      <a:r>
                        <a:rPr lang="en-US" sz="1100" dirty="0"/>
                        <a:t>3.06</a:t>
                      </a:r>
                    </a:p>
                  </a:txBody>
                  <a:tcPr/>
                </a:tc>
                <a:tc>
                  <a:txBody>
                    <a:bodyPr/>
                    <a:lstStyle/>
                    <a:p>
                      <a:r>
                        <a:rPr lang="en-US" sz="1100" dirty="0"/>
                        <a:t>2.61</a:t>
                      </a:r>
                    </a:p>
                  </a:txBody>
                  <a:tcPr/>
                </a:tc>
                <a:tc>
                  <a:txBody>
                    <a:bodyPr/>
                    <a:lstStyle/>
                    <a:p>
                      <a:r>
                        <a:rPr lang="en-US" sz="1100" dirty="0"/>
                        <a:t>2.1</a:t>
                      </a:r>
                    </a:p>
                  </a:txBody>
                  <a:tcPr/>
                </a:tc>
                <a:tc>
                  <a:txBody>
                    <a:bodyPr/>
                    <a:lstStyle/>
                    <a:p>
                      <a:r>
                        <a:rPr lang="en-US" sz="1800" b="1" dirty="0">
                          <a:solidFill>
                            <a:srgbClr val="00B050"/>
                          </a:solidFill>
                        </a:rPr>
                        <a:t>2.04</a:t>
                      </a:r>
                    </a:p>
                  </a:txBody>
                  <a:tcPr/>
                </a:tc>
                <a:tc>
                  <a:txBody>
                    <a:bodyPr/>
                    <a:lstStyle/>
                    <a:p>
                      <a:r>
                        <a:rPr lang="en-US" sz="1600" b="1" dirty="0">
                          <a:solidFill>
                            <a:srgbClr val="FF0000"/>
                          </a:solidFill>
                        </a:rPr>
                        <a:t>3.22</a:t>
                      </a:r>
                    </a:p>
                  </a:txBody>
                  <a:tcPr/>
                </a:tc>
                <a:extLst>
                  <a:ext uri="{0D108BD9-81ED-4DB2-BD59-A6C34878D82A}">
                    <a16:rowId xmlns:a16="http://schemas.microsoft.com/office/drawing/2014/main" val="1025358374"/>
                  </a:ext>
                </a:extLst>
              </a:tr>
              <a:tr h="645131">
                <a:tc>
                  <a:txBody>
                    <a:bodyPr/>
                    <a:lstStyle/>
                    <a:p>
                      <a:r>
                        <a:rPr lang="en-US" sz="1100" dirty="0"/>
                        <a:t>Mean Error (%)</a:t>
                      </a:r>
                    </a:p>
                  </a:txBody>
                  <a:tcPr/>
                </a:tc>
                <a:tc gridSpan="8">
                  <a:txBody>
                    <a:bodyPr/>
                    <a:lstStyle/>
                    <a:p>
                      <a:pPr algn="ctr"/>
                      <a:r>
                        <a:rPr lang="en-US" sz="3200" b="1" dirty="0"/>
                        <a:t>2.75</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453424319"/>
                  </a:ext>
                </a:extLst>
              </a:tr>
            </a:tbl>
          </a:graphicData>
        </a:graphic>
      </p:graphicFrame>
      <p:sp>
        <p:nvSpPr>
          <p:cNvPr id="21" name="TextBox 20">
            <a:extLst>
              <a:ext uri="{FF2B5EF4-FFF2-40B4-BE49-F238E27FC236}">
                <a16:creationId xmlns:a16="http://schemas.microsoft.com/office/drawing/2014/main" id="{7026572D-43CD-4D79-9BF4-E879AFEADB7A}"/>
              </a:ext>
            </a:extLst>
          </p:cNvPr>
          <p:cNvSpPr txBox="1"/>
          <p:nvPr/>
        </p:nvSpPr>
        <p:spPr>
          <a:xfrm>
            <a:off x="7403014" y="2426177"/>
            <a:ext cx="2804745" cy="369332"/>
          </a:xfrm>
          <a:prstGeom prst="rect">
            <a:avLst/>
          </a:prstGeom>
          <a:noFill/>
        </p:spPr>
        <p:txBody>
          <a:bodyPr wrap="square" rtlCol="0">
            <a:spAutoFit/>
          </a:bodyPr>
          <a:lstStyle/>
          <a:p>
            <a:r>
              <a:rPr lang="en-SG" b="1" dirty="0"/>
              <a:t>Each Trial </a:t>
            </a:r>
            <a:r>
              <a:rPr lang="en-SG" b="1" dirty="0">
                <a:latin typeface="Cambria Math" panose="02040503050406030204" pitchFamily="18" charset="0"/>
                <a:ea typeface="Cambria Math" panose="02040503050406030204" pitchFamily="18" charset="0"/>
              </a:rPr>
              <a:t>⇒</a:t>
            </a:r>
            <a:r>
              <a:rPr lang="en-SG" b="1" dirty="0"/>
              <a:t> 120 Seconds</a:t>
            </a:r>
          </a:p>
        </p:txBody>
      </p:sp>
      <p:pic>
        <p:nvPicPr>
          <p:cNvPr id="22" name="Picture 8" descr="Image result for nus">
            <a:extLst>
              <a:ext uri="{FF2B5EF4-FFF2-40B4-BE49-F238E27FC236}">
                <a16:creationId xmlns:a16="http://schemas.microsoft.com/office/drawing/2014/main" id="{CC16CD7A-9DD4-4808-ABBE-8E79914955D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29583" y1="46825" x2="29583" y2="46825"/>
                        <a14:foregroundMark x1="36750" y1="55556" x2="36750" y2="55556"/>
                        <a14:foregroundMark x1="32083" y1="62698" x2="32083" y2="62698"/>
                        <a14:foregroundMark x1="30750" y1="68571" x2="30750" y2="68571"/>
                        <a14:foregroundMark x1="29833" y1="68413" x2="29417" y2="68413"/>
                        <a14:foregroundMark x1="24917" y1="56349" x2="24917" y2="56349"/>
                        <a14:foregroundMark x1="22167" y1="56825" x2="22167" y2="56825"/>
                        <a14:foregroundMark x1="23583" y1="40476" x2="23583" y2="40476"/>
                        <a14:foregroundMark x1="30833" y1="41429" x2="30833" y2="41429"/>
                        <a14:foregroundMark x1="37750" y1="48571" x2="37750" y2="48571"/>
                        <a14:foregroundMark x1="34750" y1="43651" x2="34750" y2="43651"/>
                        <a14:foregroundMark x1="33583" y1="45238" x2="33583" y2="45238"/>
                        <a14:foregroundMark x1="30583" y1="76984" x2="41583" y2="66984"/>
                        <a14:foregroundMark x1="41583" y1="66984" x2="45667" y2="53016"/>
                        <a14:foregroundMark x1="17250" y1="22222" x2="19583" y2="47778"/>
                        <a14:foregroundMark x1="19583" y1="47778" x2="29417" y2="68413"/>
                        <a14:foregroundMark x1="29417" y1="68413" x2="42333" y2="73175"/>
                        <a14:foregroundMark x1="42333" y1="73175" x2="82833" y2="63651"/>
                        <a14:foregroundMark x1="82833" y1="63651" x2="89417" y2="41270"/>
                        <a14:foregroundMark x1="89417" y1="41270" x2="81083" y2="23175"/>
                        <a14:foregroundMark x1="81083" y1="23175" x2="21833" y2="17937"/>
                        <a14:foregroundMark x1="21833" y1="17937" x2="15417" y2="20159"/>
                        <a14:foregroundMark x1="15917" y1="15556" x2="12417" y2="41587"/>
                        <a14:foregroundMark x1="12417" y1="41587" x2="14583" y2="64444"/>
                        <a14:foregroundMark x1="14583" y1="64444" x2="45000" y2="72540"/>
                        <a14:foregroundMark x1="45000" y1="72540" x2="68000" y2="74603"/>
                        <a14:foregroundMark x1="18833" y1="20952" x2="15333" y2="45397"/>
                        <a14:foregroundMark x1="15333" y1="45397" x2="15750" y2="71429"/>
                        <a14:foregroundMark x1="15750" y1="71429" x2="36833" y2="79206"/>
                        <a14:foregroundMark x1="36833" y1="79206" x2="50083" y2="76032"/>
                        <a14:foregroundMark x1="50083" y1="76032" x2="68000" y2="76984"/>
                      </a14:backgroundRemoval>
                    </a14:imgEffect>
                  </a14:imgLayer>
                </a14:imgProps>
              </a:ext>
              <a:ext uri="{28A0092B-C50C-407E-A947-70E740481C1C}">
                <a14:useLocalDpi xmlns:a14="http://schemas.microsoft.com/office/drawing/2010/main" val="0"/>
              </a:ext>
            </a:extLst>
          </a:blip>
          <a:srcRect/>
          <a:stretch>
            <a:fillRect/>
          </a:stretch>
        </p:blipFill>
        <p:spPr bwMode="auto">
          <a:xfrm>
            <a:off x="9805989" y="-40021"/>
            <a:ext cx="2462020" cy="1292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423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9B8C7-3464-408F-9012-5ED208577F99}"/>
              </a:ext>
            </a:extLst>
          </p:cNvPr>
          <p:cNvSpPr>
            <a:spLocks noGrp="1"/>
          </p:cNvSpPr>
          <p:nvPr>
            <p:ph type="title"/>
          </p:nvPr>
        </p:nvSpPr>
        <p:spPr/>
        <p:txBody>
          <a:bodyPr/>
          <a:lstStyle/>
          <a:p>
            <a:r>
              <a:rPr lang="en-SG" dirty="0"/>
              <a:t>Experiments – SpO2 </a:t>
            </a:r>
          </a:p>
        </p:txBody>
      </p:sp>
      <p:sp>
        <p:nvSpPr>
          <p:cNvPr id="8" name="Rectangle: Rounded Corners 7">
            <a:extLst>
              <a:ext uri="{FF2B5EF4-FFF2-40B4-BE49-F238E27FC236}">
                <a16:creationId xmlns:a16="http://schemas.microsoft.com/office/drawing/2014/main" id="{590E4CEA-1663-49E1-A836-3BFB58B4D6BC}"/>
              </a:ext>
            </a:extLst>
          </p:cNvPr>
          <p:cNvSpPr/>
          <p:nvPr/>
        </p:nvSpPr>
        <p:spPr>
          <a:xfrm>
            <a:off x="7716762" y="5158680"/>
            <a:ext cx="2200314" cy="55154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SG"/>
          </a:p>
        </p:txBody>
      </p:sp>
      <p:sp>
        <p:nvSpPr>
          <p:cNvPr id="9" name="Rectangle: Rounded Corners 8">
            <a:extLst>
              <a:ext uri="{FF2B5EF4-FFF2-40B4-BE49-F238E27FC236}">
                <a16:creationId xmlns:a16="http://schemas.microsoft.com/office/drawing/2014/main" id="{1A37B48F-B41C-4B7D-A9ED-237662B5F5C2}"/>
              </a:ext>
            </a:extLst>
          </p:cNvPr>
          <p:cNvSpPr/>
          <p:nvPr/>
        </p:nvSpPr>
        <p:spPr>
          <a:xfrm>
            <a:off x="10838370" y="2404993"/>
            <a:ext cx="520936" cy="2818097"/>
          </a:xfrm>
          <a:prstGeom prst="roundRect">
            <a:avLst/>
          </a:prstGeom>
          <a:solidFill>
            <a:srgbClr val="F2A4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Rectangle: Top Corners Rounded 9">
            <a:extLst>
              <a:ext uri="{FF2B5EF4-FFF2-40B4-BE49-F238E27FC236}">
                <a16:creationId xmlns:a16="http://schemas.microsoft.com/office/drawing/2014/main" id="{646222CB-DCAE-4F8C-826B-229ADD3B6550}"/>
              </a:ext>
            </a:extLst>
          </p:cNvPr>
          <p:cNvSpPr/>
          <p:nvPr/>
        </p:nvSpPr>
        <p:spPr>
          <a:xfrm>
            <a:off x="10829665" y="2395317"/>
            <a:ext cx="528287" cy="508566"/>
          </a:xfrm>
          <a:prstGeom prst="round2SameRect">
            <a:avLst/>
          </a:prstGeom>
          <a:solidFill>
            <a:srgbClr val="C8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Rounded Corners 10">
            <a:extLst>
              <a:ext uri="{FF2B5EF4-FFF2-40B4-BE49-F238E27FC236}">
                <a16:creationId xmlns:a16="http://schemas.microsoft.com/office/drawing/2014/main" id="{92C55B38-8AED-42FA-AD3F-D588A719F12C}"/>
              </a:ext>
            </a:extLst>
          </p:cNvPr>
          <p:cNvSpPr/>
          <p:nvPr/>
        </p:nvSpPr>
        <p:spPr>
          <a:xfrm>
            <a:off x="10182831" y="2395317"/>
            <a:ext cx="520936" cy="2818097"/>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Rectangle: Top Corners Rounded 11">
            <a:extLst>
              <a:ext uri="{FF2B5EF4-FFF2-40B4-BE49-F238E27FC236}">
                <a16:creationId xmlns:a16="http://schemas.microsoft.com/office/drawing/2014/main" id="{F8012268-29FD-4E26-B959-D3C7211D4049}"/>
              </a:ext>
            </a:extLst>
          </p:cNvPr>
          <p:cNvSpPr/>
          <p:nvPr/>
        </p:nvSpPr>
        <p:spPr>
          <a:xfrm>
            <a:off x="10174126" y="2395317"/>
            <a:ext cx="528287" cy="508566"/>
          </a:xfrm>
          <a:prstGeom prst="round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Content Placeholder 2">
            <a:extLst>
              <a:ext uri="{FF2B5EF4-FFF2-40B4-BE49-F238E27FC236}">
                <a16:creationId xmlns:a16="http://schemas.microsoft.com/office/drawing/2014/main" id="{40226C52-7245-4E97-80CB-81E3FE5A7F64}"/>
              </a:ext>
            </a:extLst>
          </p:cNvPr>
          <p:cNvSpPr txBox="1">
            <a:spLocks/>
          </p:cNvSpPr>
          <p:nvPr/>
        </p:nvSpPr>
        <p:spPr>
          <a:xfrm>
            <a:off x="1097280" y="1845734"/>
            <a:ext cx="1005840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SG" b="1" u="sng" dirty="0"/>
              <a:t>2. Experiments random hand motions </a:t>
            </a:r>
          </a:p>
          <a:p>
            <a:endParaRPr lang="en-SG" b="1" u="sng" dirty="0"/>
          </a:p>
        </p:txBody>
      </p:sp>
      <p:pic>
        <p:nvPicPr>
          <p:cNvPr id="14" name="Picture 13">
            <a:extLst>
              <a:ext uri="{FF2B5EF4-FFF2-40B4-BE49-F238E27FC236}">
                <a16:creationId xmlns:a16="http://schemas.microsoft.com/office/drawing/2014/main" id="{E5037390-B09E-4E09-B571-A01572DB3912}"/>
              </a:ext>
            </a:extLst>
          </p:cNvPr>
          <p:cNvPicPr>
            <a:picLocks noChangeAspect="1"/>
          </p:cNvPicPr>
          <p:nvPr/>
        </p:nvPicPr>
        <p:blipFill rotWithShape="1">
          <a:blip r:embed="rId3"/>
          <a:srcRect l="21052" t="12042" r="22473" b="437"/>
          <a:stretch/>
        </p:blipFill>
        <p:spPr>
          <a:xfrm>
            <a:off x="1832317" y="5036638"/>
            <a:ext cx="1371601" cy="1283835"/>
          </a:xfrm>
          <a:prstGeom prst="rect">
            <a:avLst/>
          </a:prstGeom>
        </p:spPr>
      </p:pic>
      <p:sp>
        <p:nvSpPr>
          <p:cNvPr id="15" name="TextBox 14">
            <a:extLst>
              <a:ext uri="{FF2B5EF4-FFF2-40B4-BE49-F238E27FC236}">
                <a16:creationId xmlns:a16="http://schemas.microsoft.com/office/drawing/2014/main" id="{9F8FFF25-051E-4677-A822-81AD89B808B6}"/>
              </a:ext>
            </a:extLst>
          </p:cNvPr>
          <p:cNvSpPr txBox="1"/>
          <p:nvPr/>
        </p:nvSpPr>
        <p:spPr>
          <a:xfrm>
            <a:off x="364002" y="5297927"/>
            <a:ext cx="1468315" cy="523220"/>
          </a:xfrm>
          <a:prstGeom prst="rect">
            <a:avLst/>
          </a:prstGeom>
          <a:noFill/>
        </p:spPr>
        <p:txBody>
          <a:bodyPr wrap="square" rtlCol="0">
            <a:spAutoFit/>
          </a:bodyPr>
          <a:lstStyle/>
          <a:p>
            <a:pPr algn="ctr"/>
            <a:r>
              <a:rPr lang="en-SG" sz="1400" b="1" dirty="0"/>
              <a:t>pH Watch SpO2 measurements</a:t>
            </a:r>
          </a:p>
        </p:txBody>
      </p:sp>
      <p:pic>
        <p:nvPicPr>
          <p:cNvPr id="16" name="Picture 2" descr="Image result for Max30102 finger">
            <a:extLst>
              <a:ext uri="{FF2B5EF4-FFF2-40B4-BE49-F238E27FC236}">
                <a16:creationId xmlns:a16="http://schemas.microsoft.com/office/drawing/2014/main" id="{3EFD957B-98FB-4859-BD50-C24F5E2AD3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4242" y="3609495"/>
            <a:ext cx="1186962" cy="118778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20C3263-8856-443D-88C5-0FD41FC5601F}"/>
              </a:ext>
            </a:extLst>
          </p:cNvPr>
          <p:cNvSpPr txBox="1"/>
          <p:nvPr/>
        </p:nvSpPr>
        <p:spPr>
          <a:xfrm>
            <a:off x="303365" y="3969995"/>
            <a:ext cx="1740877" cy="738664"/>
          </a:xfrm>
          <a:prstGeom prst="rect">
            <a:avLst/>
          </a:prstGeom>
          <a:noFill/>
        </p:spPr>
        <p:txBody>
          <a:bodyPr wrap="square" rtlCol="0">
            <a:spAutoFit/>
          </a:bodyPr>
          <a:lstStyle/>
          <a:p>
            <a:pPr algn="ctr"/>
            <a:r>
              <a:rPr lang="en-SG" sz="1400" b="1" u="sng" dirty="0"/>
              <a:t>SpO2 Ground truth</a:t>
            </a:r>
          </a:p>
          <a:p>
            <a:pPr algn="ctr"/>
            <a:r>
              <a:rPr lang="en-SG" sz="1400" b="1" dirty="0"/>
              <a:t>MAX30102 Finger Pulse oximeter</a:t>
            </a:r>
          </a:p>
        </p:txBody>
      </p:sp>
      <p:cxnSp>
        <p:nvCxnSpPr>
          <p:cNvPr id="18" name="Straight Arrow Connector 17">
            <a:extLst>
              <a:ext uri="{FF2B5EF4-FFF2-40B4-BE49-F238E27FC236}">
                <a16:creationId xmlns:a16="http://schemas.microsoft.com/office/drawing/2014/main" id="{F5EE9841-EE9D-4753-B50F-4E3AB2C386F4}"/>
              </a:ext>
            </a:extLst>
          </p:cNvPr>
          <p:cNvCxnSpPr>
            <a:cxnSpLocks/>
            <a:stCxn id="16" idx="3"/>
          </p:cNvCxnSpPr>
          <p:nvPr/>
        </p:nvCxnSpPr>
        <p:spPr>
          <a:xfrm flipV="1">
            <a:off x="3231204" y="3736507"/>
            <a:ext cx="2037689" cy="4668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2337F964-2520-4815-8C29-4D50875ABD43}"/>
              </a:ext>
            </a:extLst>
          </p:cNvPr>
          <p:cNvCxnSpPr>
            <a:cxnSpLocks/>
          </p:cNvCxnSpPr>
          <p:nvPr/>
        </p:nvCxnSpPr>
        <p:spPr>
          <a:xfrm flipV="1">
            <a:off x="3289283" y="4300293"/>
            <a:ext cx="1992088" cy="12122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20" name="Content Placeholder 5">
            <a:extLst>
              <a:ext uri="{FF2B5EF4-FFF2-40B4-BE49-F238E27FC236}">
                <a16:creationId xmlns:a16="http://schemas.microsoft.com/office/drawing/2014/main" id="{C96CB5CE-CA07-4B23-9109-ED5649A293FE}"/>
              </a:ext>
            </a:extLst>
          </p:cNvPr>
          <p:cNvGraphicFramePr>
            <a:graphicFrameLocks/>
          </p:cNvGraphicFramePr>
          <p:nvPr>
            <p:extLst>
              <p:ext uri="{D42A27DB-BD31-4B8C-83A1-F6EECF244321}">
                <p14:modId xmlns:p14="http://schemas.microsoft.com/office/powerpoint/2010/main" val="2606442791"/>
              </p:ext>
            </p:extLst>
          </p:nvPr>
        </p:nvGraphicFramePr>
        <p:xfrm>
          <a:off x="5407269" y="2903883"/>
          <a:ext cx="6061042" cy="2878377"/>
        </p:xfrm>
        <a:graphic>
          <a:graphicData uri="http://schemas.openxmlformats.org/drawingml/2006/table">
            <a:tbl>
              <a:tblPr firstRow="1" bandRow="1">
                <a:tableStyleId>{9D7B26C5-4107-4FEC-AEDC-1716B250A1EF}</a:tableStyleId>
              </a:tblPr>
              <a:tblGrid>
                <a:gridCol w="852854">
                  <a:extLst>
                    <a:ext uri="{9D8B030D-6E8A-4147-A177-3AD203B41FA5}">
                      <a16:colId xmlns:a16="http://schemas.microsoft.com/office/drawing/2014/main" val="1791478590"/>
                    </a:ext>
                  </a:extLst>
                </a:gridCol>
                <a:gridCol w="574993">
                  <a:extLst>
                    <a:ext uri="{9D8B030D-6E8A-4147-A177-3AD203B41FA5}">
                      <a16:colId xmlns:a16="http://schemas.microsoft.com/office/drawing/2014/main" val="451608479"/>
                    </a:ext>
                  </a:extLst>
                </a:gridCol>
                <a:gridCol w="661885">
                  <a:extLst>
                    <a:ext uri="{9D8B030D-6E8A-4147-A177-3AD203B41FA5}">
                      <a16:colId xmlns:a16="http://schemas.microsoft.com/office/drawing/2014/main" val="376770217"/>
                    </a:ext>
                  </a:extLst>
                </a:gridCol>
                <a:gridCol w="661885">
                  <a:extLst>
                    <a:ext uri="{9D8B030D-6E8A-4147-A177-3AD203B41FA5}">
                      <a16:colId xmlns:a16="http://schemas.microsoft.com/office/drawing/2014/main" val="1015468886"/>
                    </a:ext>
                  </a:extLst>
                </a:gridCol>
                <a:gridCol w="661885">
                  <a:extLst>
                    <a:ext uri="{9D8B030D-6E8A-4147-A177-3AD203B41FA5}">
                      <a16:colId xmlns:a16="http://schemas.microsoft.com/office/drawing/2014/main" val="3441832980"/>
                    </a:ext>
                  </a:extLst>
                </a:gridCol>
                <a:gridCol w="661885">
                  <a:extLst>
                    <a:ext uri="{9D8B030D-6E8A-4147-A177-3AD203B41FA5}">
                      <a16:colId xmlns:a16="http://schemas.microsoft.com/office/drawing/2014/main" val="2976448988"/>
                    </a:ext>
                  </a:extLst>
                </a:gridCol>
                <a:gridCol w="661885">
                  <a:extLst>
                    <a:ext uri="{9D8B030D-6E8A-4147-A177-3AD203B41FA5}">
                      <a16:colId xmlns:a16="http://schemas.microsoft.com/office/drawing/2014/main" val="1229329610"/>
                    </a:ext>
                  </a:extLst>
                </a:gridCol>
                <a:gridCol w="661885">
                  <a:extLst>
                    <a:ext uri="{9D8B030D-6E8A-4147-A177-3AD203B41FA5}">
                      <a16:colId xmlns:a16="http://schemas.microsoft.com/office/drawing/2014/main" val="1231462620"/>
                    </a:ext>
                  </a:extLst>
                </a:gridCol>
                <a:gridCol w="661885">
                  <a:extLst>
                    <a:ext uri="{9D8B030D-6E8A-4147-A177-3AD203B41FA5}">
                      <a16:colId xmlns:a16="http://schemas.microsoft.com/office/drawing/2014/main" val="2925159871"/>
                    </a:ext>
                  </a:extLst>
                </a:gridCol>
              </a:tblGrid>
              <a:tr h="645021">
                <a:tc>
                  <a:txBody>
                    <a:bodyPr/>
                    <a:lstStyle/>
                    <a:p>
                      <a:endParaRPr lang="en-US" sz="1100" dirty="0"/>
                    </a:p>
                  </a:txBody>
                  <a:tcPr/>
                </a:tc>
                <a:tc>
                  <a:txBody>
                    <a:bodyPr/>
                    <a:lstStyle/>
                    <a:p>
                      <a:r>
                        <a:rPr lang="en-US" sz="1100" dirty="0"/>
                        <a:t>Trial 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Trial 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Trial 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Trial 4</a:t>
                      </a:r>
                    </a:p>
                  </a:txBody>
                  <a:tcPr/>
                </a:tc>
                <a:tc>
                  <a:txBody>
                    <a:bodyPr/>
                    <a:lstStyle/>
                    <a:p>
                      <a:r>
                        <a:rPr lang="en-US" sz="1100" dirty="0"/>
                        <a:t>Trial 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Trial 6</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Trial 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Trial 8</a:t>
                      </a:r>
                    </a:p>
                  </a:txBody>
                  <a:tcPr/>
                </a:tc>
                <a:extLst>
                  <a:ext uri="{0D108BD9-81ED-4DB2-BD59-A6C34878D82A}">
                    <a16:rowId xmlns:a16="http://schemas.microsoft.com/office/drawing/2014/main" val="500872558"/>
                  </a:ext>
                </a:extLst>
              </a:tr>
              <a:tr h="451591">
                <a:tc>
                  <a:txBody>
                    <a:bodyPr/>
                    <a:lstStyle/>
                    <a:p>
                      <a:r>
                        <a:rPr lang="en-US" sz="1100" dirty="0"/>
                        <a:t>True BPM</a:t>
                      </a:r>
                    </a:p>
                  </a:txBody>
                  <a:tcPr/>
                </a:tc>
                <a:tc>
                  <a:txBody>
                    <a:bodyPr/>
                    <a:lstStyle/>
                    <a:p>
                      <a:r>
                        <a:rPr lang="en-US" sz="1100" dirty="0"/>
                        <a:t>98</a:t>
                      </a:r>
                    </a:p>
                  </a:txBody>
                  <a:tcPr/>
                </a:tc>
                <a:tc>
                  <a:txBody>
                    <a:bodyPr/>
                    <a:lstStyle/>
                    <a:p>
                      <a:r>
                        <a:rPr lang="en-US" sz="1100" dirty="0"/>
                        <a:t>97</a:t>
                      </a:r>
                    </a:p>
                  </a:txBody>
                  <a:tcPr/>
                </a:tc>
                <a:tc>
                  <a:txBody>
                    <a:bodyPr/>
                    <a:lstStyle/>
                    <a:p>
                      <a:r>
                        <a:rPr lang="en-US" sz="1100" dirty="0"/>
                        <a:t>96</a:t>
                      </a:r>
                    </a:p>
                  </a:txBody>
                  <a:tcPr/>
                </a:tc>
                <a:tc>
                  <a:txBody>
                    <a:bodyPr/>
                    <a:lstStyle/>
                    <a:p>
                      <a:r>
                        <a:rPr lang="en-US" sz="1100" dirty="0"/>
                        <a:t>94</a:t>
                      </a:r>
                    </a:p>
                  </a:txBody>
                  <a:tcPr/>
                </a:tc>
                <a:tc>
                  <a:txBody>
                    <a:bodyPr/>
                    <a:lstStyle/>
                    <a:p>
                      <a:r>
                        <a:rPr lang="en-US" sz="1100" dirty="0"/>
                        <a:t>95</a:t>
                      </a:r>
                    </a:p>
                  </a:txBody>
                  <a:tcPr/>
                </a:tc>
                <a:tc>
                  <a:txBody>
                    <a:bodyPr/>
                    <a:lstStyle/>
                    <a:p>
                      <a:r>
                        <a:rPr lang="en-US" sz="1100" dirty="0"/>
                        <a:t>95</a:t>
                      </a:r>
                    </a:p>
                  </a:txBody>
                  <a:tcPr/>
                </a:tc>
                <a:tc>
                  <a:txBody>
                    <a:bodyPr/>
                    <a:lstStyle/>
                    <a:p>
                      <a:r>
                        <a:rPr lang="en-US" sz="1900" b="1" dirty="0">
                          <a:solidFill>
                            <a:srgbClr val="00B050"/>
                          </a:solidFill>
                        </a:rPr>
                        <a:t>92</a:t>
                      </a:r>
                    </a:p>
                  </a:txBody>
                  <a:tcPr/>
                </a:tc>
                <a:tc>
                  <a:txBody>
                    <a:bodyPr/>
                    <a:lstStyle/>
                    <a:p>
                      <a:r>
                        <a:rPr lang="en-US" sz="1900" b="1" dirty="0">
                          <a:solidFill>
                            <a:srgbClr val="FF0000"/>
                          </a:solidFill>
                        </a:rPr>
                        <a:t>90</a:t>
                      </a:r>
                    </a:p>
                  </a:txBody>
                  <a:tcPr/>
                </a:tc>
                <a:extLst>
                  <a:ext uri="{0D108BD9-81ED-4DB2-BD59-A6C34878D82A}">
                    <a16:rowId xmlns:a16="http://schemas.microsoft.com/office/drawing/2014/main" val="1804519435"/>
                  </a:ext>
                </a:extLst>
              </a:tr>
              <a:tr h="645131">
                <a:tc>
                  <a:txBody>
                    <a:bodyPr/>
                    <a:lstStyle/>
                    <a:p>
                      <a:r>
                        <a:rPr lang="en-US" sz="1100" dirty="0"/>
                        <a:t>Estimated BPM</a:t>
                      </a:r>
                    </a:p>
                  </a:txBody>
                  <a:tcPr/>
                </a:tc>
                <a:tc>
                  <a:txBody>
                    <a:bodyPr/>
                    <a:lstStyle/>
                    <a:p>
                      <a:r>
                        <a:rPr lang="en-US" sz="1100" dirty="0"/>
                        <a:t>93.5</a:t>
                      </a:r>
                    </a:p>
                  </a:txBody>
                  <a:tcPr/>
                </a:tc>
                <a:tc>
                  <a:txBody>
                    <a:bodyPr/>
                    <a:lstStyle/>
                    <a:p>
                      <a:r>
                        <a:rPr lang="en-US" sz="1100" dirty="0"/>
                        <a:t>92</a:t>
                      </a:r>
                    </a:p>
                  </a:txBody>
                  <a:tcPr/>
                </a:tc>
                <a:tc>
                  <a:txBody>
                    <a:bodyPr/>
                    <a:lstStyle/>
                    <a:p>
                      <a:r>
                        <a:rPr lang="en-US" sz="1100" dirty="0"/>
                        <a:t>93</a:t>
                      </a:r>
                    </a:p>
                  </a:txBody>
                  <a:tcPr/>
                </a:tc>
                <a:tc>
                  <a:txBody>
                    <a:bodyPr/>
                    <a:lstStyle/>
                    <a:p>
                      <a:r>
                        <a:rPr lang="en-US" sz="1100" dirty="0"/>
                        <a:t>89</a:t>
                      </a:r>
                    </a:p>
                  </a:txBody>
                  <a:tcPr/>
                </a:tc>
                <a:tc>
                  <a:txBody>
                    <a:bodyPr/>
                    <a:lstStyle/>
                    <a:p>
                      <a:r>
                        <a:rPr lang="en-US" sz="1100" dirty="0"/>
                        <a:t>91</a:t>
                      </a:r>
                    </a:p>
                  </a:txBody>
                  <a:tcPr/>
                </a:tc>
                <a:tc>
                  <a:txBody>
                    <a:bodyPr/>
                    <a:lstStyle/>
                    <a:p>
                      <a:r>
                        <a:rPr lang="en-US" sz="1100" dirty="0"/>
                        <a:t>90</a:t>
                      </a:r>
                    </a:p>
                  </a:txBody>
                  <a:tcPr/>
                </a:tc>
                <a:tc>
                  <a:txBody>
                    <a:bodyPr/>
                    <a:lstStyle/>
                    <a:p>
                      <a:r>
                        <a:rPr lang="en-US" sz="1900" b="1" dirty="0">
                          <a:solidFill>
                            <a:srgbClr val="00B050"/>
                          </a:solidFill>
                        </a:rPr>
                        <a:t>94.5</a:t>
                      </a:r>
                    </a:p>
                  </a:txBody>
                  <a:tcPr/>
                </a:tc>
                <a:tc>
                  <a:txBody>
                    <a:bodyPr/>
                    <a:lstStyle/>
                    <a:p>
                      <a:r>
                        <a:rPr lang="en-US" sz="1900" b="1" dirty="0">
                          <a:solidFill>
                            <a:srgbClr val="FF0000"/>
                          </a:solidFill>
                        </a:rPr>
                        <a:t>96.5</a:t>
                      </a:r>
                    </a:p>
                  </a:txBody>
                  <a:tcPr/>
                </a:tc>
                <a:extLst>
                  <a:ext uri="{0D108BD9-81ED-4DB2-BD59-A6C34878D82A}">
                    <a16:rowId xmlns:a16="http://schemas.microsoft.com/office/drawing/2014/main" val="591499918"/>
                  </a:ext>
                </a:extLst>
              </a:tr>
              <a:tr h="491503">
                <a:tc>
                  <a:txBody>
                    <a:bodyPr/>
                    <a:lstStyle/>
                    <a:p>
                      <a:r>
                        <a:rPr lang="en-US" sz="1100" dirty="0"/>
                        <a:t>Error (%)</a:t>
                      </a:r>
                    </a:p>
                  </a:txBody>
                  <a:tcPr/>
                </a:tc>
                <a:tc>
                  <a:txBody>
                    <a:bodyPr/>
                    <a:lstStyle/>
                    <a:p>
                      <a:r>
                        <a:rPr lang="en-US" sz="1100" dirty="0"/>
                        <a:t>4.59</a:t>
                      </a:r>
                    </a:p>
                  </a:txBody>
                  <a:tcPr/>
                </a:tc>
                <a:tc>
                  <a:txBody>
                    <a:bodyPr/>
                    <a:lstStyle/>
                    <a:p>
                      <a:r>
                        <a:rPr lang="en-US" sz="1100" dirty="0"/>
                        <a:t>5.15</a:t>
                      </a:r>
                    </a:p>
                  </a:txBody>
                  <a:tcPr/>
                </a:tc>
                <a:tc>
                  <a:txBody>
                    <a:bodyPr/>
                    <a:lstStyle/>
                    <a:p>
                      <a:r>
                        <a:rPr lang="en-US" sz="1100" dirty="0"/>
                        <a:t>3.2</a:t>
                      </a:r>
                    </a:p>
                  </a:txBody>
                  <a:tcPr/>
                </a:tc>
                <a:tc>
                  <a:txBody>
                    <a:bodyPr/>
                    <a:lstStyle/>
                    <a:p>
                      <a:r>
                        <a:rPr lang="en-US" sz="1100" dirty="0"/>
                        <a:t>5.32</a:t>
                      </a:r>
                    </a:p>
                  </a:txBody>
                  <a:tcPr/>
                </a:tc>
                <a:tc>
                  <a:txBody>
                    <a:bodyPr/>
                    <a:lstStyle/>
                    <a:p>
                      <a:r>
                        <a:rPr lang="en-US" sz="1100" dirty="0"/>
                        <a:t>4.21</a:t>
                      </a:r>
                    </a:p>
                  </a:txBody>
                  <a:tcPr/>
                </a:tc>
                <a:tc>
                  <a:txBody>
                    <a:bodyPr/>
                    <a:lstStyle/>
                    <a:p>
                      <a:r>
                        <a:rPr lang="en-US" sz="1100" dirty="0"/>
                        <a:t>5.26</a:t>
                      </a:r>
                    </a:p>
                  </a:txBody>
                  <a:tcPr/>
                </a:tc>
                <a:tc>
                  <a:txBody>
                    <a:bodyPr/>
                    <a:lstStyle/>
                    <a:p>
                      <a:r>
                        <a:rPr lang="en-US" sz="1900" b="1" dirty="0">
                          <a:solidFill>
                            <a:srgbClr val="00B050"/>
                          </a:solidFill>
                        </a:rPr>
                        <a:t>2.12</a:t>
                      </a:r>
                    </a:p>
                  </a:txBody>
                  <a:tcPr/>
                </a:tc>
                <a:tc>
                  <a:txBody>
                    <a:bodyPr/>
                    <a:lstStyle/>
                    <a:p>
                      <a:r>
                        <a:rPr lang="en-US" sz="1900" b="1" dirty="0">
                          <a:solidFill>
                            <a:srgbClr val="FF0000"/>
                          </a:solidFill>
                        </a:rPr>
                        <a:t>6.73</a:t>
                      </a:r>
                    </a:p>
                  </a:txBody>
                  <a:tcPr/>
                </a:tc>
                <a:extLst>
                  <a:ext uri="{0D108BD9-81ED-4DB2-BD59-A6C34878D82A}">
                    <a16:rowId xmlns:a16="http://schemas.microsoft.com/office/drawing/2014/main" val="1025358374"/>
                  </a:ext>
                </a:extLst>
              </a:tr>
              <a:tr h="645131">
                <a:tc>
                  <a:txBody>
                    <a:bodyPr/>
                    <a:lstStyle/>
                    <a:p>
                      <a:r>
                        <a:rPr lang="en-US" sz="1100" dirty="0"/>
                        <a:t>Mean Error (%)</a:t>
                      </a:r>
                    </a:p>
                  </a:txBody>
                  <a:tcPr/>
                </a:tc>
                <a:tc gridSpan="8">
                  <a:txBody>
                    <a:bodyPr/>
                    <a:lstStyle/>
                    <a:p>
                      <a:pPr algn="ctr"/>
                      <a:r>
                        <a:rPr lang="en-US" sz="3200" b="1" dirty="0"/>
                        <a:t>4.57</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453424319"/>
                  </a:ext>
                </a:extLst>
              </a:tr>
            </a:tbl>
          </a:graphicData>
        </a:graphic>
      </p:graphicFrame>
      <p:sp>
        <p:nvSpPr>
          <p:cNvPr id="21" name="TextBox 20">
            <a:extLst>
              <a:ext uri="{FF2B5EF4-FFF2-40B4-BE49-F238E27FC236}">
                <a16:creationId xmlns:a16="http://schemas.microsoft.com/office/drawing/2014/main" id="{7026572D-43CD-4D79-9BF4-E879AFEADB7A}"/>
              </a:ext>
            </a:extLst>
          </p:cNvPr>
          <p:cNvSpPr txBox="1"/>
          <p:nvPr/>
        </p:nvSpPr>
        <p:spPr>
          <a:xfrm>
            <a:off x="7403014" y="2426177"/>
            <a:ext cx="2804745" cy="369332"/>
          </a:xfrm>
          <a:prstGeom prst="rect">
            <a:avLst/>
          </a:prstGeom>
          <a:noFill/>
        </p:spPr>
        <p:txBody>
          <a:bodyPr wrap="square" rtlCol="0">
            <a:spAutoFit/>
          </a:bodyPr>
          <a:lstStyle/>
          <a:p>
            <a:r>
              <a:rPr lang="en-SG" b="1" dirty="0"/>
              <a:t>Each Trial </a:t>
            </a:r>
            <a:r>
              <a:rPr lang="en-SG" b="1" dirty="0">
                <a:latin typeface="Cambria Math" panose="02040503050406030204" pitchFamily="18" charset="0"/>
                <a:ea typeface="Cambria Math" panose="02040503050406030204" pitchFamily="18" charset="0"/>
              </a:rPr>
              <a:t>⇒</a:t>
            </a:r>
            <a:r>
              <a:rPr lang="en-SG" b="1" dirty="0"/>
              <a:t> 120 Seconds</a:t>
            </a:r>
          </a:p>
        </p:txBody>
      </p:sp>
      <p:pic>
        <p:nvPicPr>
          <p:cNvPr id="22" name="Picture 2" descr="Image result for hand rotate">
            <a:extLst>
              <a:ext uri="{FF2B5EF4-FFF2-40B4-BE49-F238E27FC236}">
                <a16:creationId xmlns:a16="http://schemas.microsoft.com/office/drawing/2014/main" id="{8017AA99-3471-43F9-B87B-4A5DDA9EC1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7288" y="2312616"/>
            <a:ext cx="1423891" cy="142389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D40CA75-0A16-4C5F-AF95-D739FD35B57E}"/>
              </a:ext>
            </a:extLst>
          </p:cNvPr>
          <p:cNvSpPr txBox="1"/>
          <p:nvPr/>
        </p:nvSpPr>
        <p:spPr>
          <a:xfrm>
            <a:off x="1483533" y="2259785"/>
            <a:ext cx="1378050" cy="646331"/>
          </a:xfrm>
          <a:prstGeom prst="rect">
            <a:avLst/>
          </a:prstGeom>
          <a:noFill/>
        </p:spPr>
        <p:txBody>
          <a:bodyPr wrap="square" rtlCol="0">
            <a:spAutoFit/>
          </a:bodyPr>
          <a:lstStyle/>
          <a:p>
            <a:r>
              <a:rPr lang="en-SG" dirty="0"/>
              <a:t>Right Hand – pH Watch</a:t>
            </a:r>
          </a:p>
        </p:txBody>
      </p:sp>
      <p:sp>
        <p:nvSpPr>
          <p:cNvPr id="24" name="TextBox 23">
            <a:extLst>
              <a:ext uri="{FF2B5EF4-FFF2-40B4-BE49-F238E27FC236}">
                <a16:creationId xmlns:a16="http://schemas.microsoft.com/office/drawing/2014/main" id="{9394C2FF-FB6F-47F2-85DE-67167BE8DA43}"/>
              </a:ext>
            </a:extLst>
          </p:cNvPr>
          <p:cNvSpPr txBox="1"/>
          <p:nvPr/>
        </p:nvSpPr>
        <p:spPr>
          <a:xfrm>
            <a:off x="3808574" y="2846876"/>
            <a:ext cx="1286064" cy="646331"/>
          </a:xfrm>
          <a:prstGeom prst="rect">
            <a:avLst/>
          </a:prstGeom>
          <a:noFill/>
        </p:spPr>
        <p:txBody>
          <a:bodyPr wrap="square" rtlCol="0">
            <a:spAutoFit/>
          </a:bodyPr>
          <a:lstStyle/>
          <a:p>
            <a:r>
              <a:rPr lang="en-SG" dirty="0"/>
              <a:t>Left Hand –</a:t>
            </a:r>
          </a:p>
          <a:p>
            <a:r>
              <a:rPr lang="en-SG" dirty="0"/>
              <a:t>Stationary</a:t>
            </a:r>
          </a:p>
        </p:txBody>
      </p:sp>
      <p:pic>
        <p:nvPicPr>
          <p:cNvPr id="25" name="Picture 8" descr="Image result for nus">
            <a:extLst>
              <a:ext uri="{FF2B5EF4-FFF2-40B4-BE49-F238E27FC236}">
                <a16:creationId xmlns:a16="http://schemas.microsoft.com/office/drawing/2014/main" id="{A49F19EF-E8F0-41B7-8733-8976CC5D2D4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29583" y1="46825" x2="29583" y2="46825"/>
                        <a14:foregroundMark x1="36750" y1="55556" x2="36750" y2="55556"/>
                        <a14:foregroundMark x1="32083" y1="62698" x2="32083" y2="62698"/>
                        <a14:foregroundMark x1="30750" y1="68571" x2="30750" y2="68571"/>
                        <a14:foregroundMark x1="29833" y1="68413" x2="29417" y2="68413"/>
                        <a14:foregroundMark x1="24917" y1="56349" x2="24917" y2="56349"/>
                        <a14:foregroundMark x1="22167" y1="56825" x2="22167" y2="56825"/>
                        <a14:foregroundMark x1="23583" y1="40476" x2="23583" y2="40476"/>
                        <a14:foregroundMark x1="30833" y1="41429" x2="30833" y2="41429"/>
                        <a14:foregroundMark x1="37750" y1="48571" x2="37750" y2="48571"/>
                        <a14:foregroundMark x1="34750" y1="43651" x2="34750" y2="43651"/>
                        <a14:foregroundMark x1="33583" y1="45238" x2="33583" y2="45238"/>
                        <a14:foregroundMark x1="30583" y1="76984" x2="41583" y2="66984"/>
                        <a14:foregroundMark x1="41583" y1="66984" x2="45667" y2="53016"/>
                        <a14:foregroundMark x1="17250" y1="22222" x2="19583" y2="47778"/>
                        <a14:foregroundMark x1="19583" y1="47778" x2="29417" y2="68413"/>
                        <a14:foregroundMark x1="29417" y1="68413" x2="42333" y2="73175"/>
                        <a14:foregroundMark x1="42333" y1="73175" x2="82833" y2="63651"/>
                        <a14:foregroundMark x1="82833" y1="63651" x2="89417" y2="41270"/>
                        <a14:foregroundMark x1="89417" y1="41270" x2="81083" y2="23175"/>
                        <a14:foregroundMark x1="81083" y1="23175" x2="21833" y2="17937"/>
                        <a14:foregroundMark x1="21833" y1="17937" x2="15417" y2="20159"/>
                        <a14:foregroundMark x1="15917" y1="15556" x2="12417" y2="41587"/>
                        <a14:foregroundMark x1="12417" y1="41587" x2="14583" y2="64444"/>
                        <a14:foregroundMark x1="14583" y1="64444" x2="45000" y2="72540"/>
                        <a14:foregroundMark x1="45000" y1="72540" x2="68000" y2="74603"/>
                        <a14:foregroundMark x1="18833" y1="20952" x2="15333" y2="45397"/>
                        <a14:foregroundMark x1="15333" y1="45397" x2="15750" y2="71429"/>
                        <a14:foregroundMark x1="15750" y1="71429" x2="36833" y2="79206"/>
                        <a14:foregroundMark x1="36833" y1="79206" x2="50083" y2="76032"/>
                        <a14:foregroundMark x1="50083" y1="76032" x2="68000" y2="76984"/>
                      </a14:backgroundRemoval>
                    </a14:imgEffect>
                  </a14:imgLayer>
                </a14:imgProps>
              </a:ext>
              <a:ext uri="{28A0092B-C50C-407E-A947-70E740481C1C}">
                <a14:useLocalDpi xmlns:a14="http://schemas.microsoft.com/office/drawing/2010/main" val="0"/>
              </a:ext>
            </a:extLst>
          </a:blip>
          <a:srcRect/>
          <a:stretch>
            <a:fillRect/>
          </a:stretch>
        </p:blipFill>
        <p:spPr bwMode="auto">
          <a:xfrm>
            <a:off x="9805989" y="-40021"/>
            <a:ext cx="2462020" cy="1292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6035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E91525EC-4BD8-451F-8CE1-997985E3FA94}"/>
              </a:ext>
            </a:extLst>
          </p:cNvPr>
          <p:cNvSpPr/>
          <p:nvPr/>
        </p:nvSpPr>
        <p:spPr>
          <a:xfrm>
            <a:off x="7900610" y="5487913"/>
            <a:ext cx="1538514" cy="55154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SG"/>
          </a:p>
        </p:txBody>
      </p:sp>
      <p:sp>
        <p:nvSpPr>
          <p:cNvPr id="19" name="Rectangle: Rounded Corners 18">
            <a:extLst>
              <a:ext uri="{FF2B5EF4-FFF2-40B4-BE49-F238E27FC236}">
                <a16:creationId xmlns:a16="http://schemas.microsoft.com/office/drawing/2014/main" id="{79904542-9CAC-4D43-B5A0-3C6D987F65EB}"/>
              </a:ext>
            </a:extLst>
          </p:cNvPr>
          <p:cNvSpPr/>
          <p:nvPr/>
        </p:nvSpPr>
        <p:spPr>
          <a:xfrm>
            <a:off x="10358063" y="3436260"/>
            <a:ext cx="425752" cy="2033210"/>
          </a:xfrm>
          <a:prstGeom prst="roundRect">
            <a:avLst/>
          </a:prstGeom>
          <a:solidFill>
            <a:srgbClr val="F2A4A4"/>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SG"/>
          </a:p>
        </p:txBody>
      </p:sp>
      <p:sp>
        <p:nvSpPr>
          <p:cNvPr id="2" name="Title 1">
            <a:extLst>
              <a:ext uri="{FF2B5EF4-FFF2-40B4-BE49-F238E27FC236}">
                <a16:creationId xmlns:a16="http://schemas.microsoft.com/office/drawing/2014/main" id="{6AD95F4C-ECB9-42DA-B328-D87C992F8605}"/>
              </a:ext>
            </a:extLst>
          </p:cNvPr>
          <p:cNvSpPr>
            <a:spLocks noGrp="1"/>
          </p:cNvSpPr>
          <p:nvPr>
            <p:ph type="title"/>
          </p:nvPr>
        </p:nvSpPr>
        <p:spPr/>
        <p:txBody>
          <a:bodyPr/>
          <a:lstStyle/>
          <a:p>
            <a:r>
              <a:rPr lang="en-SG" dirty="0"/>
              <a:t>Experiments – pH measurement</a:t>
            </a:r>
          </a:p>
        </p:txBody>
      </p:sp>
      <p:sp>
        <p:nvSpPr>
          <p:cNvPr id="3" name="Content Placeholder 2">
            <a:extLst>
              <a:ext uri="{FF2B5EF4-FFF2-40B4-BE49-F238E27FC236}">
                <a16:creationId xmlns:a16="http://schemas.microsoft.com/office/drawing/2014/main" id="{90D7F055-388C-42A7-BB1A-B27381FEEB17}"/>
              </a:ext>
            </a:extLst>
          </p:cNvPr>
          <p:cNvSpPr>
            <a:spLocks noGrp="1"/>
          </p:cNvSpPr>
          <p:nvPr>
            <p:ph idx="1"/>
          </p:nvPr>
        </p:nvSpPr>
        <p:spPr>
          <a:xfrm>
            <a:off x="1097280" y="1845734"/>
            <a:ext cx="10058400" cy="4023360"/>
          </a:xfrm>
        </p:spPr>
        <p:txBody>
          <a:bodyPr/>
          <a:lstStyle/>
          <a:p>
            <a:pPr>
              <a:buFont typeface="Wingdings" panose="05000000000000000000" pitchFamily="2" charset="2"/>
              <a:buChar char="q"/>
            </a:pPr>
            <a:r>
              <a:rPr lang="en-SG" dirty="0"/>
              <a:t> 6 participants</a:t>
            </a:r>
          </a:p>
          <a:p>
            <a:pPr>
              <a:buFont typeface="Wingdings" panose="05000000000000000000" pitchFamily="2" charset="2"/>
              <a:buChar char="q"/>
            </a:pPr>
            <a:r>
              <a:rPr lang="en-SG" dirty="0"/>
              <a:t> 10-20 minutes of exercise </a:t>
            </a:r>
            <a:r>
              <a:rPr lang="en-SG" dirty="0">
                <a:latin typeface="Cambria Math" panose="02040503050406030204" pitchFamily="18" charset="0"/>
                <a:ea typeface="Cambria Math" panose="02040503050406030204" pitchFamily="18" charset="0"/>
              </a:rPr>
              <a:t>⇒ sweating </a:t>
            </a:r>
          </a:p>
          <a:p>
            <a:pPr marL="201168" lvl="1" indent="0">
              <a:buNone/>
            </a:pPr>
            <a:r>
              <a:rPr lang="en-SG" dirty="0">
                <a:latin typeface="Cambria Math" panose="02040503050406030204" pitchFamily="18" charset="0"/>
                <a:ea typeface="Cambria Math" panose="02040503050406030204" pitchFamily="18" charset="0"/>
              </a:rPr>
              <a:t> ⇒ pH value measured by pH Watch – Trial repeated two times for each participant</a:t>
            </a:r>
          </a:p>
          <a:p>
            <a:pPr>
              <a:buFont typeface="Wingdings" panose="05000000000000000000" pitchFamily="2" charset="2"/>
              <a:buChar char="q"/>
            </a:pPr>
            <a:endParaRPr lang="en-SG" dirty="0">
              <a:latin typeface="Cambria Math" panose="02040503050406030204" pitchFamily="18" charset="0"/>
              <a:ea typeface="Cambria Math" panose="02040503050406030204" pitchFamily="18" charset="0"/>
            </a:endParaRPr>
          </a:p>
          <a:p>
            <a:pPr>
              <a:buFont typeface="Wingdings" panose="05000000000000000000" pitchFamily="2" charset="2"/>
              <a:buChar char="q"/>
            </a:pPr>
            <a:endParaRPr lang="en-SG" dirty="0"/>
          </a:p>
        </p:txBody>
      </p:sp>
      <p:pic>
        <p:nvPicPr>
          <p:cNvPr id="4098" name="Picture 2" descr="One Press Connect">
            <a:extLst>
              <a:ext uri="{FF2B5EF4-FFF2-40B4-BE49-F238E27FC236}">
                <a16:creationId xmlns:a16="http://schemas.microsoft.com/office/drawing/2014/main" id="{0E7EBF9A-24E5-4465-890C-C50B470B56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5058" y="2962720"/>
            <a:ext cx="1226836" cy="12268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4A6CDAE-345D-4039-ABD5-3828C186CEE9}"/>
              </a:ext>
            </a:extLst>
          </p:cNvPr>
          <p:cNvPicPr>
            <a:picLocks noChangeAspect="1"/>
          </p:cNvPicPr>
          <p:nvPr/>
        </p:nvPicPr>
        <p:blipFill rotWithShape="1">
          <a:blip r:embed="rId3"/>
          <a:srcRect l="21052" t="12042" r="22473" b="437"/>
          <a:stretch/>
        </p:blipFill>
        <p:spPr>
          <a:xfrm>
            <a:off x="1750106" y="4562402"/>
            <a:ext cx="1087551" cy="1017961"/>
          </a:xfrm>
          <a:prstGeom prst="rect">
            <a:avLst/>
          </a:prstGeom>
        </p:spPr>
      </p:pic>
      <p:sp>
        <p:nvSpPr>
          <p:cNvPr id="6" name="TextBox 5">
            <a:extLst>
              <a:ext uri="{FF2B5EF4-FFF2-40B4-BE49-F238E27FC236}">
                <a16:creationId xmlns:a16="http://schemas.microsoft.com/office/drawing/2014/main" id="{6D361622-DA11-4FAD-A0A4-B8D354FD3BB6}"/>
              </a:ext>
            </a:extLst>
          </p:cNvPr>
          <p:cNvSpPr txBox="1"/>
          <p:nvPr/>
        </p:nvSpPr>
        <p:spPr>
          <a:xfrm>
            <a:off x="246743" y="4719772"/>
            <a:ext cx="1468315" cy="523220"/>
          </a:xfrm>
          <a:prstGeom prst="rect">
            <a:avLst/>
          </a:prstGeom>
          <a:noFill/>
        </p:spPr>
        <p:txBody>
          <a:bodyPr wrap="square" rtlCol="0">
            <a:spAutoFit/>
          </a:bodyPr>
          <a:lstStyle/>
          <a:p>
            <a:pPr algn="ctr"/>
            <a:r>
              <a:rPr lang="en-SG" sz="1400" b="1" dirty="0"/>
              <a:t>pH Watch - pH measurements</a:t>
            </a:r>
          </a:p>
        </p:txBody>
      </p:sp>
      <p:sp>
        <p:nvSpPr>
          <p:cNvPr id="7" name="TextBox 6">
            <a:extLst>
              <a:ext uri="{FF2B5EF4-FFF2-40B4-BE49-F238E27FC236}">
                <a16:creationId xmlns:a16="http://schemas.microsoft.com/office/drawing/2014/main" id="{55E74661-258F-4D56-AEFB-8B3CB028D096}"/>
              </a:ext>
            </a:extLst>
          </p:cNvPr>
          <p:cNvSpPr txBox="1"/>
          <p:nvPr/>
        </p:nvSpPr>
        <p:spPr>
          <a:xfrm>
            <a:off x="110461" y="3206806"/>
            <a:ext cx="1740877" cy="738664"/>
          </a:xfrm>
          <a:prstGeom prst="rect">
            <a:avLst/>
          </a:prstGeom>
          <a:noFill/>
        </p:spPr>
        <p:txBody>
          <a:bodyPr wrap="square" rtlCol="0">
            <a:spAutoFit/>
          </a:bodyPr>
          <a:lstStyle/>
          <a:p>
            <a:pPr algn="ctr"/>
            <a:r>
              <a:rPr lang="en-SG" sz="1400" b="1" u="sng" dirty="0"/>
              <a:t>pH Ground truth</a:t>
            </a:r>
          </a:p>
          <a:p>
            <a:pPr algn="ctr"/>
            <a:r>
              <a:rPr lang="en-SG" sz="1400" b="1" dirty="0"/>
              <a:t>HALO Wireless pH Meter</a:t>
            </a:r>
          </a:p>
        </p:txBody>
      </p:sp>
      <p:cxnSp>
        <p:nvCxnSpPr>
          <p:cNvPr id="8" name="Straight Arrow Connector 7">
            <a:extLst>
              <a:ext uri="{FF2B5EF4-FFF2-40B4-BE49-F238E27FC236}">
                <a16:creationId xmlns:a16="http://schemas.microsoft.com/office/drawing/2014/main" id="{AD203F57-B2DC-4165-B918-C7AC6104DF2C}"/>
              </a:ext>
            </a:extLst>
          </p:cNvPr>
          <p:cNvCxnSpPr>
            <a:cxnSpLocks/>
          </p:cNvCxnSpPr>
          <p:nvPr/>
        </p:nvCxnSpPr>
        <p:spPr>
          <a:xfrm>
            <a:off x="2989083" y="3726105"/>
            <a:ext cx="1694193" cy="3168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0017E362-2C84-48E5-A4E3-8553B3BFC243}"/>
              </a:ext>
            </a:extLst>
          </p:cNvPr>
          <p:cNvCxnSpPr>
            <a:cxnSpLocks/>
          </p:cNvCxnSpPr>
          <p:nvPr/>
        </p:nvCxnSpPr>
        <p:spPr>
          <a:xfrm flipV="1">
            <a:off x="3023677" y="4368800"/>
            <a:ext cx="1707980" cy="5648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Rectangle: Rounded Corners 15">
            <a:extLst>
              <a:ext uri="{FF2B5EF4-FFF2-40B4-BE49-F238E27FC236}">
                <a16:creationId xmlns:a16="http://schemas.microsoft.com/office/drawing/2014/main" id="{B5619515-3D2A-4D9A-8F16-B1F4B03E7C43}"/>
              </a:ext>
            </a:extLst>
          </p:cNvPr>
          <p:cNvSpPr/>
          <p:nvPr/>
        </p:nvSpPr>
        <p:spPr>
          <a:xfrm>
            <a:off x="7727953" y="3436260"/>
            <a:ext cx="425752" cy="203321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SG"/>
          </a:p>
        </p:txBody>
      </p:sp>
      <p:graphicFrame>
        <p:nvGraphicFramePr>
          <p:cNvPr id="15" name="Table 14">
            <a:extLst>
              <a:ext uri="{FF2B5EF4-FFF2-40B4-BE49-F238E27FC236}">
                <a16:creationId xmlns:a16="http://schemas.microsoft.com/office/drawing/2014/main" id="{8B4C0D10-1825-4BCE-9E55-DEAFD803F3A0}"/>
              </a:ext>
            </a:extLst>
          </p:cNvPr>
          <p:cNvGraphicFramePr>
            <a:graphicFrameLocks noGrp="1"/>
          </p:cNvGraphicFramePr>
          <p:nvPr>
            <p:extLst>
              <p:ext uri="{D42A27DB-BD31-4B8C-83A1-F6EECF244321}">
                <p14:modId xmlns:p14="http://schemas.microsoft.com/office/powerpoint/2010/main" val="958338706"/>
              </p:ext>
            </p:extLst>
          </p:nvPr>
        </p:nvGraphicFramePr>
        <p:xfrm>
          <a:off x="4645781" y="3429000"/>
          <a:ext cx="7202199" cy="2651760"/>
        </p:xfrm>
        <a:graphic>
          <a:graphicData uri="http://schemas.openxmlformats.org/drawingml/2006/table">
            <a:tbl>
              <a:tblPr firstRow="1" bandRow="1">
                <a:tableStyleId>{9D7B26C5-4107-4FEC-AEDC-1716B250A1EF}</a:tableStyleId>
              </a:tblPr>
              <a:tblGrid>
                <a:gridCol w="978291">
                  <a:extLst>
                    <a:ext uri="{9D8B030D-6E8A-4147-A177-3AD203B41FA5}">
                      <a16:colId xmlns:a16="http://schemas.microsoft.com/office/drawing/2014/main" val="1562990462"/>
                    </a:ext>
                  </a:extLst>
                </a:gridCol>
                <a:gridCol w="518659">
                  <a:extLst>
                    <a:ext uri="{9D8B030D-6E8A-4147-A177-3AD203B41FA5}">
                      <a16:colId xmlns:a16="http://schemas.microsoft.com/office/drawing/2014/main" val="413072055"/>
                    </a:ext>
                  </a:extLst>
                </a:gridCol>
                <a:gridCol w="518659">
                  <a:extLst>
                    <a:ext uri="{9D8B030D-6E8A-4147-A177-3AD203B41FA5}">
                      <a16:colId xmlns:a16="http://schemas.microsoft.com/office/drawing/2014/main" val="253369764"/>
                    </a:ext>
                  </a:extLst>
                </a:gridCol>
                <a:gridCol w="518659">
                  <a:extLst>
                    <a:ext uri="{9D8B030D-6E8A-4147-A177-3AD203B41FA5}">
                      <a16:colId xmlns:a16="http://schemas.microsoft.com/office/drawing/2014/main" val="702072520"/>
                    </a:ext>
                  </a:extLst>
                </a:gridCol>
                <a:gridCol w="518659">
                  <a:extLst>
                    <a:ext uri="{9D8B030D-6E8A-4147-A177-3AD203B41FA5}">
                      <a16:colId xmlns:a16="http://schemas.microsoft.com/office/drawing/2014/main" val="85794582"/>
                    </a:ext>
                  </a:extLst>
                </a:gridCol>
                <a:gridCol w="617978">
                  <a:extLst>
                    <a:ext uri="{9D8B030D-6E8A-4147-A177-3AD203B41FA5}">
                      <a16:colId xmlns:a16="http://schemas.microsoft.com/office/drawing/2014/main" val="1862639371"/>
                    </a:ext>
                  </a:extLst>
                </a:gridCol>
                <a:gridCol w="511628">
                  <a:extLst>
                    <a:ext uri="{9D8B030D-6E8A-4147-A177-3AD203B41FA5}">
                      <a16:colId xmlns:a16="http://schemas.microsoft.com/office/drawing/2014/main" val="1171609757"/>
                    </a:ext>
                  </a:extLst>
                </a:gridCol>
                <a:gridCol w="426371">
                  <a:extLst>
                    <a:ext uri="{9D8B030D-6E8A-4147-A177-3AD203B41FA5}">
                      <a16:colId xmlns:a16="http://schemas.microsoft.com/office/drawing/2014/main" val="2095502807"/>
                    </a:ext>
                  </a:extLst>
                </a:gridCol>
                <a:gridCol w="518659">
                  <a:extLst>
                    <a:ext uri="{9D8B030D-6E8A-4147-A177-3AD203B41FA5}">
                      <a16:colId xmlns:a16="http://schemas.microsoft.com/office/drawing/2014/main" val="3276638236"/>
                    </a:ext>
                  </a:extLst>
                </a:gridCol>
                <a:gridCol w="518659">
                  <a:extLst>
                    <a:ext uri="{9D8B030D-6E8A-4147-A177-3AD203B41FA5}">
                      <a16:colId xmlns:a16="http://schemas.microsoft.com/office/drawing/2014/main" val="2307940370"/>
                    </a:ext>
                  </a:extLst>
                </a:gridCol>
                <a:gridCol w="518659">
                  <a:extLst>
                    <a:ext uri="{9D8B030D-6E8A-4147-A177-3AD203B41FA5}">
                      <a16:colId xmlns:a16="http://schemas.microsoft.com/office/drawing/2014/main" val="3752662554"/>
                    </a:ext>
                  </a:extLst>
                </a:gridCol>
                <a:gridCol w="518659">
                  <a:extLst>
                    <a:ext uri="{9D8B030D-6E8A-4147-A177-3AD203B41FA5}">
                      <a16:colId xmlns:a16="http://schemas.microsoft.com/office/drawing/2014/main" val="687480490"/>
                    </a:ext>
                  </a:extLst>
                </a:gridCol>
                <a:gridCol w="518659">
                  <a:extLst>
                    <a:ext uri="{9D8B030D-6E8A-4147-A177-3AD203B41FA5}">
                      <a16:colId xmlns:a16="http://schemas.microsoft.com/office/drawing/2014/main" val="1212013699"/>
                    </a:ext>
                  </a:extLst>
                </a:gridCol>
              </a:tblGrid>
              <a:tr h="291639">
                <a:tc>
                  <a:txBody>
                    <a:bodyPr/>
                    <a:lstStyle/>
                    <a:p>
                      <a:endParaRPr lang="en-SG" dirty="0"/>
                    </a:p>
                  </a:txBody>
                  <a:tcPr/>
                </a:tc>
                <a:tc>
                  <a:txBody>
                    <a:bodyPr/>
                    <a:lstStyle/>
                    <a:p>
                      <a:endParaRPr lang="en-SG" dirty="0"/>
                    </a:p>
                  </a:txBody>
                  <a:tcPr/>
                </a:tc>
                <a:tc>
                  <a:txBody>
                    <a:bodyPr/>
                    <a:lstStyle/>
                    <a:p>
                      <a:endParaRPr lang="en-SG"/>
                    </a:p>
                  </a:txBody>
                  <a:tcPr/>
                </a:tc>
                <a:tc>
                  <a:txBody>
                    <a:bodyPr/>
                    <a:lstStyle/>
                    <a:p>
                      <a:endParaRPr lang="en-SG"/>
                    </a:p>
                  </a:txBody>
                  <a:tcPr/>
                </a:tc>
                <a:tc>
                  <a:txBody>
                    <a:bodyPr/>
                    <a:lstStyle/>
                    <a:p>
                      <a:endParaRPr lang="en-SG"/>
                    </a:p>
                  </a:txBody>
                  <a:tcPr/>
                </a:tc>
                <a:tc>
                  <a:txBody>
                    <a:bodyPr/>
                    <a:lstStyle/>
                    <a:p>
                      <a:endParaRPr lang="en-SG" dirty="0"/>
                    </a:p>
                  </a:txBody>
                  <a:tcPr/>
                </a:tc>
                <a:tc>
                  <a:txBody>
                    <a:bodyPr/>
                    <a:lstStyle/>
                    <a:p>
                      <a:endParaRPr lang="en-SG"/>
                    </a:p>
                  </a:txBody>
                  <a:tcPr/>
                </a:tc>
                <a:tc>
                  <a:txBody>
                    <a:bodyPr/>
                    <a:lstStyle/>
                    <a:p>
                      <a:endParaRPr lang="en-SG"/>
                    </a:p>
                  </a:txBody>
                  <a:tcPr/>
                </a:tc>
                <a:tc>
                  <a:txBody>
                    <a:bodyPr/>
                    <a:lstStyle/>
                    <a:p>
                      <a:endParaRPr lang="en-SG" dirty="0"/>
                    </a:p>
                  </a:txBody>
                  <a:tcPr/>
                </a:tc>
                <a:tc>
                  <a:txBody>
                    <a:bodyPr/>
                    <a:lstStyle/>
                    <a:p>
                      <a:endParaRPr lang="en-SG"/>
                    </a:p>
                  </a:txBody>
                  <a:tcPr/>
                </a:tc>
                <a:tc>
                  <a:txBody>
                    <a:bodyPr/>
                    <a:lstStyle/>
                    <a:p>
                      <a:endParaRPr lang="en-SG"/>
                    </a:p>
                  </a:txBody>
                  <a:tcPr/>
                </a:tc>
                <a:tc>
                  <a:txBody>
                    <a:bodyPr/>
                    <a:lstStyle/>
                    <a:p>
                      <a:endParaRPr lang="en-SG"/>
                    </a:p>
                  </a:txBody>
                  <a:tcPr/>
                </a:tc>
                <a:tc>
                  <a:txBody>
                    <a:bodyPr/>
                    <a:lstStyle/>
                    <a:p>
                      <a:endParaRPr lang="en-SG"/>
                    </a:p>
                  </a:txBody>
                  <a:tcPr/>
                </a:tc>
                <a:extLst>
                  <a:ext uri="{0D108BD9-81ED-4DB2-BD59-A6C34878D82A}">
                    <a16:rowId xmlns:a16="http://schemas.microsoft.com/office/drawing/2014/main" val="196655002"/>
                  </a:ext>
                </a:extLst>
              </a:tr>
              <a:tr h="340262">
                <a:tc>
                  <a:txBody>
                    <a:bodyPr/>
                    <a:lstStyle/>
                    <a:p>
                      <a:r>
                        <a:rPr lang="en-SG" b="1" dirty="0"/>
                        <a:t>True pH</a:t>
                      </a:r>
                    </a:p>
                  </a:txBody>
                  <a:tcPr/>
                </a:tc>
                <a:tc>
                  <a:txBody>
                    <a:bodyPr/>
                    <a:lstStyle/>
                    <a:p>
                      <a:r>
                        <a:rPr lang="en-SG" sz="1400" dirty="0"/>
                        <a:t>4.28</a:t>
                      </a:r>
                    </a:p>
                  </a:txBody>
                  <a:tcPr/>
                </a:tc>
                <a:tc>
                  <a:txBody>
                    <a:bodyPr/>
                    <a:lstStyle/>
                    <a:p>
                      <a:r>
                        <a:rPr lang="en-SG" sz="1400" dirty="0"/>
                        <a:t>4.29</a:t>
                      </a:r>
                    </a:p>
                  </a:txBody>
                  <a:tcPr/>
                </a:tc>
                <a:tc>
                  <a:txBody>
                    <a:bodyPr/>
                    <a:lstStyle/>
                    <a:p>
                      <a:r>
                        <a:rPr lang="en-SG" sz="1400" dirty="0"/>
                        <a:t>4.78</a:t>
                      </a:r>
                    </a:p>
                  </a:txBody>
                  <a:tcPr/>
                </a:tc>
                <a:tc>
                  <a:txBody>
                    <a:bodyPr/>
                    <a:lstStyle/>
                    <a:p>
                      <a:r>
                        <a:rPr lang="en-SG" sz="1400" dirty="0"/>
                        <a:t>4.86</a:t>
                      </a:r>
                    </a:p>
                  </a:txBody>
                  <a:tcPr/>
                </a:tc>
                <a:tc>
                  <a:txBody>
                    <a:bodyPr/>
                    <a:lstStyle/>
                    <a:p>
                      <a:r>
                        <a:rPr lang="en-SG" sz="1400" dirty="0"/>
                        <a:t>5</a:t>
                      </a:r>
                    </a:p>
                  </a:txBody>
                  <a:tcPr/>
                </a:tc>
                <a:tc>
                  <a:txBody>
                    <a:bodyPr/>
                    <a:lstStyle/>
                    <a:p>
                      <a:r>
                        <a:rPr lang="en-SG" sz="1400" dirty="0"/>
                        <a:t>5.15</a:t>
                      </a:r>
                    </a:p>
                  </a:txBody>
                  <a:tcPr/>
                </a:tc>
                <a:tc>
                  <a:txBody>
                    <a:bodyPr/>
                    <a:lstStyle/>
                    <a:p>
                      <a:r>
                        <a:rPr lang="en-SG" sz="1400" dirty="0"/>
                        <a:t>5.4</a:t>
                      </a:r>
                    </a:p>
                  </a:txBody>
                  <a:tcPr/>
                </a:tc>
                <a:tc>
                  <a:txBody>
                    <a:bodyPr/>
                    <a:lstStyle/>
                    <a:p>
                      <a:r>
                        <a:rPr lang="en-SG" sz="1400" dirty="0"/>
                        <a:t>5.53</a:t>
                      </a:r>
                    </a:p>
                  </a:txBody>
                  <a:tcPr/>
                </a:tc>
                <a:tc>
                  <a:txBody>
                    <a:bodyPr/>
                    <a:lstStyle/>
                    <a:p>
                      <a:r>
                        <a:rPr lang="en-SG" sz="1400" dirty="0"/>
                        <a:t>5.6</a:t>
                      </a:r>
                    </a:p>
                  </a:txBody>
                  <a:tcPr/>
                </a:tc>
                <a:tc>
                  <a:txBody>
                    <a:bodyPr/>
                    <a:lstStyle/>
                    <a:p>
                      <a:r>
                        <a:rPr lang="en-SG" sz="1400" dirty="0"/>
                        <a:t>5.76</a:t>
                      </a:r>
                    </a:p>
                  </a:txBody>
                  <a:tcPr/>
                </a:tc>
                <a:tc>
                  <a:txBody>
                    <a:bodyPr/>
                    <a:lstStyle/>
                    <a:p>
                      <a:r>
                        <a:rPr lang="en-SG" sz="1400" dirty="0"/>
                        <a:t>6.43</a:t>
                      </a:r>
                    </a:p>
                  </a:txBody>
                  <a:tcPr/>
                </a:tc>
                <a:tc>
                  <a:txBody>
                    <a:bodyPr/>
                    <a:lstStyle/>
                    <a:p>
                      <a:r>
                        <a:rPr lang="en-SG" sz="1400" dirty="0"/>
                        <a:t>6.82</a:t>
                      </a:r>
                    </a:p>
                  </a:txBody>
                  <a:tcPr/>
                </a:tc>
                <a:extLst>
                  <a:ext uri="{0D108BD9-81ED-4DB2-BD59-A6C34878D82A}">
                    <a16:rowId xmlns:a16="http://schemas.microsoft.com/office/drawing/2014/main" val="95100552"/>
                  </a:ext>
                </a:extLst>
              </a:tr>
              <a:tr h="291639">
                <a:tc>
                  <a:txBody>
                    <a:bodyPr/>
                    <a:lstStyle/>
                    <a:p>
                      <a:r>
                        <a:rPr lang="en-SG" b="1" dirty="0"/>
                        <a:t>pH Watch</a:t>
                      </a:r>
                    </a:p>
                  </a:txBody>
                  <a:tcPr/>
                </a:tc>
                <a:tc>
                  <a:txBody>
                    <a:bodyPr/>
                    <a:lstStyle/>
                    <a:p>
                      <a:r>
                        <a:rPr lang="en-SG" sz="1400" dirty="0"/>
                        <a:t>4.36</a:t>
                      </a:r>
                    </a:p>
                  </a:txBody>
                  <a:tcPr/>
                </a:tc>
                <a:tc>
                  <a:txBody>
                    <a:bodyPr/>
                    <a:lstStyle/>
                    <a:p>
                      <a:r>
                        <a:rPr lang="en-SG" sz="1400" dirty="0"/>
                        <a:t>4.33</a:t>
                      </a:r>
                    </a:p>
                  </a:txBody>
                  <a:tcPr/>
                </a:tc>
                <a:tc>
                  <a:txBody>
                    <a:bodyPr/>
                    <a:lstStyle/>
                    <a:p>
                      <a:r>
                        <a:rPr lang="en-SG" sz="1400" dirty="0"/>
                        <a:t>4.87</a:t>
                      </a:r>
                    </a:p>
                  </a:txBody>
                  <a:tcPr/>
                </a:tc>
                <a:tc>
                  <a:txBody>
                    <a:bodyPr/>
                    <a:lstStyle/>
                    <a:p>
                      <a:r>
                        <a:rPr lang="en-SG" sz="1400" dirty="0"/>
                        <a:t>5.02</a:t>
                      </a:r>
                    </a:p>
                  </a:txBody>
                  <a:tcPr/>
                </a:tc>
                <a:tc>
                  <a:txBody>
                    <a:bodyPr/>
                    <a:lstStyle/>
                    <a:p>
                      <a:r>
                        <a:rPr lang="en-SG" sz="1400" dirty="0"/>
                        <a:t>4.98</a:t>
                      </a:r>
                    </a:p>
                  </a:txBody>
                  <a:tcPr/>
                </a:tc>
                <a:tc>
                  <a:txBody>
                    <a:bodyPr/>
                    <a:lstStyle/>
                    <a:p>
                      <a:r>
                        <a:rPr lang="en-SG" sz="1400" dirty="0"/>
                        <a:t>5.35</a:t>
                      </a:r>
                    </a:p>
                  </a:txBody>
                  <a:tcPr/>
                </a:tc>
                <a:tc>
                  <a:txBody>
                    <a:bodyPr/>
                    <a:lstStyle/>
                    <a:p>
                      <a:r>
                        <a:rPr lang="en-SG" sz="1400" dirty="0"/>
                        <a:t>5.36</a:t>
                      </a:r>
                    </a:p>
                  </a:txBody>
                  <a:tcPr/>
                </a:tc>
                <a:tc>
                  <a:txBody>
                    <a:bodyPr/>
                    <a:lstStyle/>
                    <a:p>
                      <a:r>
                        <a:rPr lang="en-SG" sz="1400" dirty="0"/>
                        <a:t>5.61</a:t>
                      </a:r>
                    </a:p>
                  </a:txBody>
                  <a:tcPr/>
                </a:tc>
                <a:tc>
                  <a:txBody>
                    <a:bodyPr/>
                    <a:lstStyle/>
                    <a:p>
                      <a:r>
                        <a:rPr lang="en-SG" sz="1400" dirty="0"/>
                        <a:t>5.82</a:t>
                      </a:r>
                    </a:p>
                  </a:txBody>
                  <a:tcPr/>
                </a:tc>
                <a:tc>
                  <a:txBody>
                    <a:bodyPr/>
                    <a:lstStyle/>
                    <a:p>
                      <a:r>
                        <a:rPr lang="en-SG" sz="1400" dirty="0"/>
                        <a:t>5.52</a:t>
                      </a:r>
                    </a:p>
                  </a:txBody>
                  <a:tcPr/>
                </a:tc>
                <a:tc>
                  <a:txBody>
                    <a:bodyPr/>
                    <a:lstStyle/>
                    <a:p>
                      <a:r>
                        <a:rPr lang="en-SG" sz="1400" dirty="0"/>
                        <a:t>6.27</a:t>
                      </a:r>
                    </a:p>
                  </a:txBody>
                  <a:tcPr/>
                </a:tc>
                <a:tc>
                  <a:txBody>
                    <a:bodyPr/>
                    <a:lstStyle/>
                    <a:p>
                      <a:r>
                        <a:rPr lang="en-SG" sz="1400" dirty="0"/>
                        <a:t>7.01</a:t>
                      </a:r>
                    </a:p>
                  </a:txBody>
                  <a:tcPr/>
                </a:tc>
                <a:extLst>
                  <a:ext uri="{0D108BD9-81ED-4DB2-BD59-A6C34878D82A}">
                    <a16:rowId xmlns:a16="http://schemas.microsoft.com/office/drawing/2014/main" val="3620012991"/>
                  </a:ext>
                </a:extLst>
              </a:tr>
              <a:tr h="189313">
                <a:tc>
                  <a:txBody>
                    <a:bodyPr/>
                    <a:lstStyle/>
                    <a:p>
                      <a:r>
                        <a:rPr lang="en-SG" b="1" dirty="0"/>
                        <a:t>Error (%)</a:t>
                      </a:r>
                    </a:p>
                  </a:txBody>
                  <a:tcPr/>
                </a:tc>
                <a:tc>
                  <a:txBody>
                    <a:bodyPr/>
                    <a:lstStyle/>
                    <a:p>
                      <a:r>
                        <a:rPr lang="en-SG" sz="1400" dirty="0"/>
                        <a:t>1.8</a:t>
                      </a:r>
                    </a:p>
                  </a:txBody>
                  <a:tcPr/>
                </a:tc>
                <a:tc>
                  <a:txBody>
                    <a:bodyPr/>
                    <a:lstStyle/>
                    <a:p>
                      <a:r>
                        <a:rPr lang="en-SG" sz="1400" dirty="0"/>
                        <a:t>0.9</a:t>
                      </a:r>
                    </a:p>
                  </a:txBody>
                  <a:tcPr/>
                </a:tc>
                <a:tc>
                  <a:txBody>
                    <a:bodyPr/>
                    <a:lstStyle/>
                    <a:p>
                      <a:r>
                        <a:rPr lang="en-SG" sz="1400" dirty="0"/>
                        <a:t>1.9</a:t>
                      </a:r>
                    </a:p>
                  </a:txBody>
                  <a:tcPr/>
                </a:tc>
                <a:tc>
                  <a:txBody>
                    <a:bodyPr/>
                    <a:lstStyle/>
                    <a:p>
                      <a:r>
                        <a:rPr lang="en-SG" sz="1400" dirty="0"/>
                        <a:t>3.3</a:t>
                      </a:r>
                    </a:p>
                  </a:txBody>
                  <a:tcPr/>
                </a:tc>
                <a:tc>
                  <a:txBody>
                    <a:bodyPr/>
                    <a:lstStyle/>
                    <a:p>
                      <a:r>
                        <a:rPr lang="en-SG" sz="1400" dirty="0"/>
                        <a:t>0.4</a:t>
                      </a:r>
                    </a:p>
                  </a:txBody>
                  <a:tcPr/>
                </a:tc>
                <a:tc>
                  <a:txBody>
                    <a:bodyPr/>
                    <a:lstStyle/>
                    <a:p>
                      <a:r>
                        <a:rPr lang="en-SG" sz="1400" dirty="0"/>
                        <a:t>3.8</a:t>
                      </a:r>
                    </a:p>
                  </a:txBody>
                  <a:tcPr/>
                </a:tc>
                <a:tc>
                  <a:txBody>
                    <a:bodyPr/>
                    <a:lstStyle/>
                    <a:p>
                      <a:r>
                        <a:rPr lang="en-SG" sz="1400" dirty="0"/>
                        <a:t>0.7</a:t>
                      </a:r>
                    </a:p>
                  </a:txBody>
                  <a:tcPr/>
                </a:tc>
                <a:tc>
                  <a:txBody>
                    <a:bodyPr/>
                    <a:lstStyle/>
                    <a:p>
                      <a:r>
                        <a:rPr lang="en-SG" sz="1400" dirty="0"/>
                        <a:t>1.4</a:t>
                      </a:r>
                    </a:p>
                  </a:txBody>
                  <a:tcPr/>
                </a:tc>
                <a:tc>
                  <a:txBody>
                    <a:bodyPr/>
                    <a:lstStyle/>
                    <a:p>
                      <a:r>
                        <a:rPr lang="en-SG" sz="1400" dirty="0"/>
                        <a:t>3.93</a:t>
                      </a:r>
                    </a:p>
                  </a:txBody>
                  <a:tcPr/>
                </a:tc>
                <a:tc>
                  <a:txBody>
                    <a:bodyPr/>
                    <a:lstStyle/>
                    <a:p>
                      <a:r>
                        <a:rPr lang="en-SG" sz="1400" dirty="0"/>
                        <a:t>4.2</a:t>
                      </a:r>
                    </a:p>
                  </a:txBody>
                  <a:tcPr/>
                </a:tc>
                <a:tc>
                  <a:txBody>
                    <a:bodyPr/>
                    <a:lstStyle/>
                    <a:p>
                      <a:r>
                        <a:rPr lang="en-SG" sz="1400" dirty="0"/>
                        <a:t>2.5</a:t>
                      </a:r>
                    </a:p>
                  </a:txBody>
                  <a:tcPr/>
                </a:tc>
                <a:tc>
                  <a:txBody>
                    <a:bodyPr/>
                    <a:lstStyle/>
                    <a:p>
                      <a:r>
                        <a:rPr lang="en-SG" sz="1400" dirty="0"/>
                        <a:t>2.8</a:t>
                      </a:r>
                    </a:p>
                  </a:txBody>
                  <a:tcPr/>
                </a:tc>
                <a:extLst>
                  <a:ext uri="{0D108BD9-81ED-4DB2-BD59-A6C34878D82A}">
                    <a16:rowId xmlns:a16="http://schemas.microsoft.com/office/drawing/2014/main" val="3796546844"/>
                  </a:ext>
                </a:extLst>
              </a:tr>
              <a:tr h="189313">
                <a:tc>
                  <a:txBody>
                    <a:bodyPr/>
                    <a:lstStyle/>
                    <a:p>
                      <a:r>
                        <a:rPr lang="en-SG" b="1" dirty="0"/>
                        <a:t>Average % Error</a:t>
                      </a:r>
                    </a:p>
                  </a:txBody>
                  <a:tcPr/>
                </a:tc>
                <a:tc gridSpan="12">
                  <a:txBody>
                    <a:bodyPr/>
                    <a:lstStyle/>
                    <a:p>
                      <a:pPr algn="ctr"/>
                      <a:r>
                        <a:rPr lang="en-SG" sz="3600" dirty="0"/>
                        <a:t>2.31%</a:t>
                      </a:r>
                    </a:p>
                  </a:txBody>
                  <a:tcPr/>
                </a:tc>
                <a:tc hMerge="1">
                  <a:txBody>
                    <a:bodyPr/>
                    <a:lstStyle/>
                    <a:p>
                      <a:endParaRPr lang="en-SG" sz="1400" dirty="0"/>
                    </a:p>
                  </a:txBody>
                  <a:tcPr/>
                </a:tc>
                <a:tc hMerge="1">
                  <a:txBody>
                    <a:bodyPr/>
                    <a:lstStyle/>
                    <a:p>
                      <a:endParaRPr lang="en-SG" sz="1400" dirty="0"/>
                    </a:p>
                  </a:txBody>
                  <a:tcPr/>
                </a:tc>
                <a:tc hMerge="1">
                  <a:txBody>
                    <a:bodyPr/>
                    <a:lstStyle/>
                    <a:p>
                      <a:endParaRPr lang="en-SG" sz="1400" dirty="0"/>
                    </a:p>
                  </a:txBody>
                  <a:tcPr/>
                </a:tc>
                <a:tc hMerge="1">
                  <a:txBody>
                    <a:bodyPr/>
                    <a:lstStyle/>
                    <a:p>
                      <a:endParaRPr lang="en-SG" sz="1400" dirty="0"/>
                    </a:p>
                  </a:txBody>
                  <a:tcPr/>
                </a:tc>
                <a:tc hMerge="1">
                  <a:txBody>
                    <a:bodyPr/>
                    <a:lstStyle/>
                    <a:p>
                      <a:endParaRPr lang="en-SG" sz="1400" dirty="0"/>
                    </a:p>
                  </a:txBody>
                  <a:tcPr/>
                </a:tc>
                <a:tc hMerge="1">
                  <a:txBody>
                    <a:bodyPr/>
                    <a:lstStyle/>
                    <a:p>
                      <a:endParaRPr lang="en-SG" sz="1400" dirty="0"/>
                    </a:p>
                  </a:txBody>
                  <a:tcPr/>
                </a:tc>
                <a:tc hMerge="1">
                  <a:txBody>
                    <a:bodyPr/>
                    <a:lstStyle/>
                    <a:p>
                      <a:endParaRPr lang="en-SG" sz="1400" dirty="0"/>
                    </a:p>
                  </a:txBody>
                  <a:tcPr/>
                </a:tc>
                <a:tc hMerge="1">
                  <a:txBody>
                    <a:bodyPr/>
                    <a:lstStyle/>
                    <a:p>
                      <a:endParaRPr lang="en-SG" sz="1400" dirty="0"/>
                    </a:p>
                  </a:txBody>
                  <a:tcPr/>
                </a:tc>
                <a:tc hMerge="1">
                  <a:txBody>
                    <a:bodyPr/>
                    <a:lstStyle/>
                    <a:p>
                      <a:endParaRPr lang="en-SG" sz="1400" dirty="0"/>
                    </a:p>
                  </a:txBody>
                  <a:tcPr/>
                </a:tc>
                <a:tc hMerge="1">
                  <a:txBody>
                    <a:bodyPr/>
                    <a:lstStyle/>
                    <a:p>
                      <a:endParaRPr lang="en-SG" sz="1400" dirty="0"/>
                    </a:p>
                  </a:txBody>
                  <a:tcPr/>
                </a:tc>
                <a:tc hMerge="1">
                  <a:txBody>
                    <a:bodyPr/>
                    <a:lstStyle/>
                    <a:p>
                      <a:endParaRPr lang="en-SG" sz="1400" dirty="0"/>
                    </a:p>
                  </a:txBody>
                  <a:tcPr/>
                </a:tc>
                <a:extLst>
                  <a:ext uri="{0D108BD9-81ED-4DB2-BD59-A6C34878D82A}">
                    <a16:rowId xmlns:a16="http://schemas.microsoft.com/office/drawing/2014/main" val="907938234"/>
                  </a:ext>
                </a:extLst>
              </a:tr>
            </a:tbl>
          </a:graphicData>
        </a:graphic>
      </p:graphicFrame>
      <p:sp>
        <p:nvSpPr>
          <p:cNvPr id="17" name="Rectangle: Top Corners Rounded 16">
            <a:extLst>
              <a:ext uri="{FF2B5EF4-FFF2-40B4-BE49-F238E27FC236}">
                <a16:creationId xmlns:a16="http://schemas.microsoft.com/office/drawing/2014/main" id="{FE9DA5BD-06F1-4464-856D-3D1EB81D0161}"/>
              </a:ext>
            </a:extLst>
          </p:cNvPr>
          <p:cNvSpPr/>
          <p:nvPr/>
        </p:nvSpPr>
        <p:spPr>
          <a:xfrm>
            <a:off x="7737629" y="3446721"/>
            <a:ext cx="411238" cy="349552"/>
          </a:xfrm>
          <a:prstGeom prst="round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Rectangle: Top Corners Rounded 19">
            <a:extLst>
              <a:ext uri="{FF2B5EF4-FFF2-40B4-BE49-F238E27FC236}">
                <a16:creationId xmlns:a16="http://schemas.microsoft.com/office/drawing/2014/main" id="{52689318-9837-4F64-AD74-792CE8418A00}"/>
              </a:ext>
            </a:extLst>
          </p:cNvPr>
          <p:cNvSpPr/>
          <p:nvPr/>
        </p:nvSpPr>
        <p:spPr>
          <a:xfrm>
            <a:off x="10367739" y="3446721"/>
            <a:ext cx="411238" cy="349552"/>
          </a:xfrm>
          <a:prstGeom prst="round2Same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8" name="Picture 8" descr="Image result for nus">
            <a:extLst>
              <a:ext uri="{FF2B5EF4-FFF2-40B4-BE49-F238E27FC236}">
                <a16:creationId xmlns:a16="http://schemas.microsoft.com/office/drawing/2014/main" id="{DCE85E92-175B-4EE0-8AD1-59A8224BA9B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29583" y1="46825" x2="29583" y2="46825"/>
                        <a14:foregroundMark x1="36750" y1="55556" x2="36750" y2="55556"/>
                        <a14:foregroundMark x1="32083" y1="62698" x2="32083" y2="62698"/>
                        <a14:foregroundMark x1="30750" y1="68571" x2="30750" y2="68571"/>
                        <a14:foregroundMark x1="29833" y1="68413" x2="29417" y2="68413"/>
                        <a14:foregroundMark x1="24917" y1="56349" x2="24917" y2="56349"/>
                        <a14:foregroundMark x1="22167" y1="56825" x2="22167" y2="56825"/>
                        <a14:foregroundMark x1="23583" y1="40476" x2="23583" y2="40476"/>
                        <a14:foregroundMark x1="30833" y1="41429" x2="30833" y2="41429"/>
                        <a14:foregroundMark x1="37750" y1="48571" x2="37750" y2="48571"/>
                        <a14:foregroundMark x1="34750" y1="43651" x2="34750" y2="43651"/>
                        <a14:foregroundMark x1="33583" y1="45238" x2="33583" y2="45238"/>
                        <a14:foregroundMark x1="30583" y1="76984" x2="41583" y2="66984"/>
                        <a14:foregroundMark x1="41583" y1="66984" x2="45667" y2="53016"/>
                        <a14:foregroundMark x1="17250" y1="22222" x2="19583" y2="47778"/>
                        <a14:foregroundMark x1="19583" y1="47778" x2="29417" y2="68413"/>
                        <a14:foregroundMark x1="29417" y1="68413" x2="42333" y2="73175"/>
                        <a14:foregroundMark x1="42333" y1="73175" x2="82833" y2="63651"/>
                        <a14:foregroundMark x1="82833" y1="63651" x2="89417" y2="41270"/>
                        <a14:foregroundMark x1="89417" y1="41270" x2="81083" y2="23175"/>
                        <a14:foregroundMark x1="81083" y1="23175" x2="21833" y2="17937"/>
                        <a14:foregroundMark x1="21833" y1="17937" x2="15417" y2="20159"/>
                        <a14:foregroundMark x1="15917" y1="15556" x2="12417" y2="41587"/>
                        <a14:foregroundMark x1="12417" y1="41587" x2="14583" y2="64444"/>
                        <a14:foregroundMark x1="14583" y1="64444" x2="45000" y2="72540"/>
                        <a14:foregroundMark x1="45000" y1="72540" x2="68000" y2="74603"/>
                        <a14:foregroundMark x1="18833" y1="20952" x2="15333" y2="45397"/>
                        <a14:foregroundMark x1="15333" y1="45397" x2="15750" y2="71429"/>
                        <a14:foregroundMark x1="15750" y1="71429" x2="36833" y2="79206"/>
                        <a14:foregroundMark x1="36833" y1="79206" x2="50083" y2="76032"/>
                        <a14:foregroundMark x1="50083" y1="76032" x2="68000" y2="76984"/>
                      </a14:backgroundRemoval>
                    </a14:imgEffect>
                  </a14:imgLayer>
                </a14:imgProps>
              </a:ext>
              <a:ext uri="{28A0092B-C50C-407E-A947-70E740481C1C}">
                <a14:useLocalDpi xmlns:a14="http://schemas.microsoft.com/office/drawing/2010/main" val="0"/>
              </a:ext>
            </a:extLst>
          </a:blip>
          <a:srcRect/>
          <a:stretch>
            <a:fillRect/>
          </a:stretch>
        </p:blipFill>
        <p:spPr bwMode="auto">
          <a:xfrm>
            <a:off x="9805989" y="-40021"/>
            <a:ext cx="2462020" cy="1292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4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9" grpId="0" animBg="1"/>
      <p:bldP spid="6" grpId="0"/>
      <p:bldP spid="7" grpId="0"/>
      <p:bldP spid="16" grpId="0" animBg="1"/>
      <p:bldP spid="17" grpId="0" animBg="1"/>
      <p:bldP spid="2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29C5-35F2-4659-93D1-77F978FCB184}"/>
              </a:ext>
            </a:extLst>
          </p:cNvPr>
          <p:cNvSpPr>
            <a:spLocks noGrp="1"/>
          </p:cNvSpPr>
          <p:nvPr>
            <p:ph type="title"/>
          </p:nvPr>
        </p:nvSpPr>
        <p:spPr/>
        <p:txBody>
          <a:bodyPr/>
          <a:lstStyle/>
          <a:p>
            <a:r>
              <a:rPr lang="en-SG" dirty="0"/>
              <a:t>HR, Spo2 and pH Continuous Sensing Experiment</a:t>
            </a:r>
          </a:p>
        </p:txBody>
      </p:sp>
      <p:sp>
        <p:nvSpPr>
          <p:cNvPr id="3" name="Content Placeholder 2">
            <a:extLst>
              <a:ext uri="{FF2B5EF4-FFF2-40B4-BE49-F238E27FC236}">
                <a16:creationId xmlns:a16="http://schemas.microsoft.com/office/drawing/2014/main" id="{4A1AB7DD-97E3-4016-92CF-89410B30AE95}"/>
              </a:ext>
            </a:extLst>
          </p:cNvPr>
          <p:cNvSpPr>
            <a:spLocks noGrp="1"/>
          </p:cNvSpPr>
          <p:nvPr>
            <p:ph idx="1"/>
          </p:nvPr>
        </p:nvSpPr>
        <p:spPr>
          <a:xfrm>
            <a:off x="1097280" y="1845734"/>
            <a:ext cx="5451801" cy="4023360"/>
          </a:xfrm>
        </p:spPr>
        <p:txBody>
          <a:bodyPr/>
          <a:lstStyle/>
          <a:p>
            <a:pPr>
              <a:buFont typeface="Wingdings" panose="05000000000000000000" pitchFamily="2" charset="2"/>
              <a:buChar char="q"/>
            </a:pPr>
            <a:r>
              <a:rPr lang="en-SG" dirty="0"/>
              <a:t> 4 participants</a:t>
            </a:r>
          </a:p>
          <a:p>
            <a:pPr>
              <a:buFont typeface="Wingdings" panose="05000000000000000000" pitchFamily="2" charset="2"/>
              <a:buChar char="q"/>
            </a:pPr>
            <a:r>
              <a:rPr lang="en-SG" dirty="0"/>
              <a:t> Cycling for 80 minutes</a:t>
            </a:r>
          </a:p>
          <a:p>
            <a:pPr>
              <a:buFont typeface="Wingdings" panose="05000000000000000000" pitchFamily="2" charset="2"/>
              <a:buChar char="q"/>
            </a:pPr>
            <a:r>
              <a:rPr lang="en-SG" dirty="0"/>
              <a:t> Ground truth pH measured manually using HALO wireless pH meter manually every 5 minutes.</a:t>
            </a:r>
          </a:p>
          <a:p>
            <a:pPr lvl="1">
              <a:buFont typeface="Wingdings" panose="05000000000000000000" pitchFamily="2" charset="2"/>
              <a:buChar char="q"/>
            </a:pPr>
            <a:r>
              <a:rPr lang="en-SG" dirty="0"/>
              <a:t> pH of sweat does not change rapidly within 5 minutes</a:t>
            </a:r>
          </a:p>
          <a:p>
            <a:endParaRPr lang="en-SG" dirty="0"/>
          </a:p>
          <a:p>
            <a:endParaRPr lang="en-SG" dirty="0"/>
          </a:p>
        </p:txBody>
      </p:sp>
      <p:pic>
        <p:nvPicPr>
          <p:cNvPr id="7" name="Picture 8" descr="Image result for nus">
            <a:extLst>
              <a:ext uri="{FF2B5EF4-FFF2-40B4-BE49-F238E27FC236}">
                <a16:creationId xmlns:a16="http://schemas.microsoft.com/office/drawing/2014/main" id="{F4FA563E-A15C-4809-A594-AF75CB0E446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29583" y1="46825" x2="29583" y2="46825"/>
                        <a14:foregroundMark x1="36750" y1="55556" x2="36750" y2="55556"/>
                        <a14:foregroundMark x1="32083" y1="62698" x2="32083" y2="62698"/>
                        <a14:foregroundMark x1="30750" y1="68571" x2="30750" y2="68571"/>
                        <a14:foregroundMark x1="29833" y1="68413" x2="29417" y2="68413"/>
                        <a14:foregroundMark x1="24917" y1="56349" x2="24917" y2="56349"/>
                        <a14:foregroundMark x1="22167" y1="56825" x2="22167" y2="56825"/>
                        <a14:foregroundMark x1="23583" y1="40476" x2="23583" y2="40476"/>
                        <a14:foregroundMark x1="30833" y1="41429" x2="30833" y2="41429"/>
                        <a14:foregroundMark x1="37750" y1="48571" x2="37750" y2="48571"/>
                        <a14:foregroundMark x1="34750" y1="43651" x2="34750" y2="43651"/>
                        <a14:foregroundMark x1="33583" y1="45238" x2="33583" y2="45238"/>
                        <a14:foregroundMark x1="30583" y1="76984" x2="41583" y2="66984"/>
                        <a14:foregroundMark x1="41583" y1="66984" x2="45667" y2="53016"/>
                        <a14:foregroundMark x1="17250" y1="22222" x2="19583" y2="47778"/>
                        <a14:foregroundMark x1="19583" y1="47778" x2="29417" y2="68413"/>
                        <a14:foregroundMark x1="29417" y1="68413" x2="42333" y2="73175"/>
                        <a14:foregroundMark x1="42333" y1="73175" x2="82833" y2="63651"/>
                        <a14:foregroundMark x1="82833" y1="63651" x2="89417" y2="41270"/>
                        <a14:foregroundMark x1="89417" y1="41270" x2="81083" y2="23175"/>
                        <a14:foregroundMark x1="81083" y1="23175" x2="21833" y2="17937"/>
                        <a14:foregroundMark x1="21833" y1="17937" x2="15417" y2="20159"/>
                        <a14:foregroundMark x1="15917" y1="15556" x2="12417" y2="41587"/>
                        <a14:foregroundMark x1="12417" y1="41587" x2="14583" y2="64444"/>
                        <a14:foregroundMark x1="14583" y1="64444" x2="45000" y2="72540"/>
                        <a14:foregroundMark x1="45000" y1="72540" x2="68000" y2="74603"/>
                        <a14:foregroundMark x1="18833" y1="20952" x2="15333" y2="45397"/>
                        <a14:foregroundMark x1="15333" y1="45397" x2="15750" y2="71429"/>
                        <a14:foregroundMark x1="15750" y1="71429" x2="36833" y2="79206"/>
                        <a14:foregroundMark x1="36833" y1="79206" x2="50083" y2="76032"/>
                        <a14:foregroundMark x1="50083" y1="76032" x2="68000" y2="76984"/>
                      </a14:backgroundRemoval>
                    </a14:imgEffect>
                  </a14:imgLayer>
                </a14:imgProps>
              </a:ext>
              <a:ext uri="{28A0092B-C50C-407E-A947-70E740481C1C}">
                <a14:useLocalDpi xmlns:a14="http://schemas.microsoft.com/office/drawing/2010/main" val="0"/>
              </a:ext>
            </a:extLst>
          </a:blip>
          <a:srcRect/>
          <a:stretch>
            <a:fillRect/>
          </a:stretch>
        </p:blipFill>
        <p:spPr bwMode="auto">
          <a:xfrm>
            <a:off x="9805989" y="-40021"/>
            <a:ext cx="2462020" cy="1292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43415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0D818-B48B-4607-BB17-CDE2F9305DBB}"/>
              </a:ext>
            </a:extLst>
          </p:cNvPr>
          <p:cNvSpPr>
            <a:spLocks noGrp="1"/>
          </p:cNvSpPr>
          <p:nvPr>
            <p:ph type="title"/>
          </p:nvPr>
        </p:nvSpPr>
        <p:spPr/>
        <p:txBody>
          <a:bodyPr/>
          <a:lstStyle/>
          <a:p>
            <a:r>
              <a:rPr lang="en-SG" dirty="0"/>
              <a:t>Continuous sensing - results</a:t>
            </a:r>
          </a:p>
        </p:txBody>
      </p:sp>
      <p:pic>
        <p:nvPicPr>
          <p:cNvPr id="15" name="Content Placeholder 14">
            <a:extLst>
              <a:ext uri="{FF2B5EF4-FFF2-40B4-BE49-F238E27FC236}">
                <a16:creationId xmlns:a16="http://schemas.microsoft.com/office/drawing/2014/main" id="{E7A1812D-F837-4114-9E42-85D1B4F28366}"/>
              </a:ext>
            </a:extLst>
          </p:cNvPr>
          <p:cNvPicPr>
            <a:picLocks noGrp="1" noChangeAspect="1"/>
          </p:cNvPicPr>
          <p:nvPr>
            <p:ph idx="1"/>
          </p:nvPr>
        </p:nvPicPr>
        <p:blipFill>
          <a:blip r:embed="rId2"/>
          <a:stretch>
            <a:fillRect/>
          </a:stretch>
        </p:blipFill>
        <p:spPr>
          <a:xfrm>
            <a:off x="2673943" y="1827738"/>
            <a:ext cx="6295768" cy="4440156"/>
          </a:xfrm>
          <a:prstGeom prst="rect">
            <a:avLst/>
          </a:prstGeom>
        </p:spPr>
      </p:pic>
      <p:pic>
        <p:nvPicPr>
          <p:cNvPr id="4" name="Picture 8" descr="Image result for nus">
            <a:extLst>
              <a:ext uri="{FF2B5EF4-FFF2-40B4-BE49-F238E27FC236}">
                <a16:creationId xmlns:a16="http://schemas.microsoft.com/office/drawing/2014/main" id="{726A2D2E-6295-4719-9B49-83CF183C24D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29583" y1="46825" x2="29583" y2="46825"/>
                        <a14:foregroundMark x1="36750" y1="55556" x2="36750" y2="55556"/>
                        <a14:foregroundMark x1="32083" y1="62698" x2="32083" y2="62698"/>
                        <a14:foregroundMark x1="30750" y1="68571" x2="30750" y2="68571"/>
                        <a14:foregroundMark x1="29833" y1="68413" x2="29417" y2="68413"/>
                        <a14:foregroundMark x1="24917" y1="56349" x2="24917" y2="56349"/>
                        <a14:foregroundMark x1="22167" y1="56825" x2="22167" y2="56825"/>
                        <a14:foregroundMark x1="23583" y1="40476" x2="23583" y2="40476"/>
                        <a14:foregroundMark x1="30833" y1="41429" x2="30833" y2="41429"/>
                        <a14:foregroundMark x1="37750" y1="48571" x2="37750" y2="48571"/>
                        <a14:foregroundMark x1="34750" y1="43651" x2="34750" y2="43651"/>
                        <a14:foregroundMark x1="33583" y1="45238" x2="33583" y2="45238"/>
                        <a14:foregroundMark x1="30583" y1="76984" x2="41583" y2="66984"/>
                        <a14:foregroundMark x1="41583" y1="66984" x2="45667" y2="53016"/>
                        <a14:foregroundMark x1="17250" y1="22222" x2="19583" y2="47778"/>
                        <a14:foregroundMark x1="19583" y1="47778" x2="29417" y2="68413"/>
                        <a14:foregroundMark x1="29417" y1="68413" x2="42333" y2="73175"/>
                        <a14:foregroundMark x1="42333" y1="73175" x2="82833" y2="63651"/>
                        <a14:foregroundMark x1="82833" y1="63651" x2="89417" y2="41270"/>
                        <a14:foregroundMark x1="89417" y1="41270" x2="81083" y2="23175"/>
                        <a14:foregroundMark x1="81083" y1="23175" x2="21833" y2="17937"/>
                        <a14:foregroundMark x1="21833" y1="17937" x2="15417" y2="20159"/>
                        <a14:foregroundMark x1="15917" y1="15556" x2="12417" y2="41587"/>
                        <a14:foregroundMark x1="12417" y1="41587" x2="14583" y2="64444"/>
                        <a14:foregroundMark x1="14583" y1="64444" x2="45000" y2="72540"/>
                        <a14:foregroundMark x1="45000" y1="72540" x2="68000" y2="74603"/>
                        <a14:foregroundMark x1="18833" y1="20952" x2="15333" y2="45397"/>
                        <a14:foregroundMark x1="15333" y1="45397" x2="15750" y2="71429"/>
                        <a14:foregroundMark x1="15750" y1="71429" x2="36833" y2="79206"/>
                        <a14:foregroundMark x1="36833" y1="79206" x2="50083" y2="76032"/>
                        <a14:foregroundMark x1="50083" y1="76032" x2="68000" y2="76984"/>
                      </a14:backgroundRemoval>
                    </a14:imgEffect>
                  </a14:imgLayer>
                </a14:imgProps>
              </a:ext>
              <a:ext uri="{28A0092B-C50C-407E-A947-70E740481C1C}">
                <a14:useLocalDpi xmlns:a14="http://schemas.microsoft.com/office/drawing/2010/main" val="0"/>
              </a:ext>
            </a:extLst>
          </a:blip>
          <a:srcRect/>
          <a:stretch>
            <a:fillRect/>
          </a:stretch>
        </p:blipFill>
        <p:spPr bwMode="auto">
          <a:xfrm>
            <a:off x="9805989" y="-40021"/>
            <a:ext cx="2462020" cy="1292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2085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BCEA6-7970-4B7C-AB66-EB2EB0B4F2DB}"/>
              </a:ext>
            </a:extLst>
          </p:cNvPr>
          <p:cNvSpPr>
            <a:spLocks noGrp="1"/>
          </p:cNvSpPr>
          <p:nvPr>
            <p:ph type="title"/>
          </p:nvPr>
        </p:nvSpPr>
        <p:spPr/>
        <p:txBody>
          <a:bodyPr/>
          <a:lstStyle/>
          <a:p>
            <a:r>
              <a:rPr lang="en-SG" dirty="0"/>
              <a:t>Continuous sensing - results</a:t>
            </a:r>
          </a:p>
        </p:txBody>
      </p:sp>
      <p:pic>
        <p:nvPicPr>
          <p:cNvPr id="5" name="Content Placeholder 4">
            <a:extLst>
              <a:ext uri="{FF2B5EF4-FFF2-40B4-BE49-F238E27FC236}">
                <a16:creationId xmlns:a16="http://schemas.microsoft.com/office/drawing/2014/main" id="{0C93D47D-5846-4C4D-9ABB-8BA173600399}"/>
              </a:ext>
            </a:extLst>
          </p:cNvPr>
          <p:cNvPicPr>
            <a:picLocks noGrp="1" noChangeAspect="1"/>
          </p:cNvPicPr>
          <p:nvPr>
            <p:ph idx="1"/>
          </p:nvPr>
        </p:nvPicPr>
        <p:blipFill>
          <a:blip r:embed="rId2"/>
          <a:stretch>
            <a:fillRect/>
          </a:stretch>
        </p:blipFill>
        <p:spPr>
          <a:xfrm>
            <a:off x="1284163" y="2711302"/>
            <a:ext cx="9216674" cy="1960514"/>
          </a:xfrm>
          <a:prstGeom prst="rect">
            <a:avLst/>
          </a:prstGeom>
        </p:spPr>
      </p:pic>
      <p:sp>
        <p:nvSpPr>
          <p:cNvPr id="6" name="Cloud 5">
            <a:extLst>
              <a:ext uri="{FF2B5EF4-FFF2-40B4-BE49-F238E27FC236}">
                <a16:creationId xmlns:a16="http://schemas.microsoft.com/office/drawing/2014/main" id="{E6DDF09F-450B-49D5-81B4-98BA5EC2A2CE}"/>
              </a:ext>
            </a:extLst>
          </p:cNvPr>
          <p:cNvSpPr/>
          <p:nvPr/>
        </p:nvSpPr>
        <p:spPr>
          <a:xfrm>
            <a:off x="7995851" y="4774950"/>
            <a:ext cx="3620530" cy="1421027"/>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Maximum pH error of ± 0.6 </a:t>
            </a:r>
          </a:p>
        </p:txBody>
      </p:sp>
      <p:sp>
        <p:nvSpPr>
          <p:cNvPr id="8" name="Speech Bubble: Oval 7">
            <a:extLst>
              <a:ext uri="{FF2B5EF4-FFF2-40B4-BE49-F238E27FC236}">
                <a16:creationId xmlns:a16="http://schemas.microsoft.com/office/drawing/2014/main" id="{83C846F8-5B23-4F0D-B392-C221501B77DE}"/>
              </a:ext>
            </a:extLst>
          </p:cNvPr>
          <p:cNvSpPr/>
          <p:nvPr/>
        </p:nvSpPr>
        <p:spPr>
          <a:xfrm rot="715064">
            <a:off x="8185396" y="1040194"/>
            <a:ext cx="3916598" cy="1280505"/>
          </a:xfrm>
          <a:prstGeom prst="wedgeEllipseCallout">
            <a:avLst>
              <a:gd name="adj1" fmla="val -37745"/>
              <a:gd name="adj2" fmla="val 12436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pH increases with exercise duration</a:t>
            </a:r>
          </a:p>
          <a:p>
            <a:pPr algn="ctr"/>
            <a:r>
              <a:rPr lang="en-SG" dirty="0">
                <a:solidFill>
                  <a:schemeClr val="tx1"/>
                </a:solidFill>
              </a:rPr>
              <a:t>- Indicates hydration levels</a:t>
            </a:r>
          </a:p>
          <a:p>
            <a:pPr algn="ctr"/>
            <a:endParaRPr lang="en-SG" dirty="0">
              <a:solidFill>
                <a:schemeClr val="tx1"/>
              </a:solidFill>
            </a:endParaRPr>
          </a:p>
        </p:txBody>
      </p:sp>
      <p:sp>
        <p:nvSpPr>
          <p:cNvPr id="13" name="Rectangle 12">
            <a:extLst>
              <a:ext uri="{FF2B5EF4-FFF2-40B4-BE49-F238E27FC236}">
                <a16:creationId xmlns:a16="http://schemas.microsoft.com/office/drawing/2014/main" id="{4180C8ED-C941-4AF0-836D-174BF3F3D451}"/>
              </a:ext>
            </a:extLst>
          </p:cNvPr>
          <p:cNvSpPr/>
          <p:nvPr/>
        </p:nvSpPr>
        <p:spPr>
          <a:xfrm>
            <a:off x="1217428" y="3654295"/>
            <a:ext cx="9340702" cy="101752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4" name="Content Placeholder 4">
            <a:extLst>
              <a:ext uri="{FF2B5EF4-FFF2-40B4-BE49-F238E27FC236}">
                <a16:creationId xmlns:a16="http://schemas.microsoft.com/office/drawing/2014/main" id="{11A51927-7304-458B-8B30-790407130A5D}"/>
              </a:ext>
            </a:extLst>
          </p:cNvPr>
          <p:cNvPicPr>
            <a:picLocks noChangeAspect="1"/>
          </p:cNvPicPr>
          <p:nvPr/>
        </p:nvPicPr>
        <p:blipFill rotWithShape="1">
          <a:blip r:embed="rId2"/>
          <a:srcRect t="50166"/>
          <a:stretch/>
        </p:blipFill>
        <p:spPr>
          <a:xfrm>
            <a:off x="1279442" y="3694814"/>
            <a:ext cx="9216674" cy="977002"/>
          </a:xfrm>
          <a:prstGeom prst="rect">
            <a:avLst/>
          </a:prstGeom>
        </p:spPr>
      </p:pic>
      <p:pic>
        <p:nvPicPr>
          <p:cNvPr id="9" name="Picture 8" descr="Image result for nus">
            <a:extLst>
              <a:ext uri="{FF2B5EF4-FFF2-40B4-BE49-F238E27FC236}">
                <a16:creationId xmlns:a16="http://schemas.microsoft.com/office/drawing/2014/main" id="{1386DC27-69E9-43F7-A410-9BCF2267646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29583" y1="46825" x2="29583" y2="46825"/>
                        <a14:foregroundMark x1="36750" y1="55556" x2="36750" y2="55556"/>
                        <a14:foregroundMark x1="32083" y1="62698" x2="32083" y2="62698"/>
                        <a14:foregroundMark x1="30750" y1="68571" x2="30750" y2="68571"/>
                        <a14:foregroundMark x1="29833" y1="68413" x2="29417" y2="68413"/>
                        <a14:foregroundMark x1="24917" y1="56349" x2="24917" y2="56349"/>
                        <a14:foregroundMark x1="22167" y1="56825" x2="22167" y2="56825"/>
                        <a14:foregroundMark x1="23583" y1="40476" x2="23583" y2="40476"/>
                        <a14:foregroundMark x1="30833" y1="41429" x2="30833" y2="41429"/>
                        <a14:foregroundMark x1="37750" y1="48571" x2="37750" y2="48571"/>
                        <a14:foregroundMark x1="34750" y1="43651" x2="34750" y2="43651"/>
                        <a14:foregroundMark x1="33583" y1="45238" x2="33583" y2="45238"/>
                        <a14:foregroundMark x1="30583" y1="76984" x2="41583" y2="66984"/>
                        <a14:foregroundMark x1="41583" y1="66984" x2="45667" y2="53016"/>
                        <a14:foregroundMark x1="17250" y1="22222" x2="19583" y2="47778"/>
                        <a14:foregroundMark x1="19583" y1="47778" x2="29417" y2="68413"/>
                        <a14:foregroundMark x1="29417" y1="68413" x2="42333" y2="73175"/>
                        <a14:foregroundMark x1="42333" y1="73175" x2="82833" y2="63651"/>
                        <a14:foregroundMark x1="82833" y1="63651" x2="89417" y2="41270"/>
                        <a14:foregroundMark x1="89417" y1="41270" x2="81083" y2="23175"/>
                        <a14:foregroundMark x1="81083" y1="23175" x2="21833" y2="17937"/>
                        <a14:foregroundMark x1="21833" y1="17937" x2="15417" y2="20159"/>
                        <a14:foregroundMark x1="15917" y1="15556" x2="12417" y2="41587"/>
                        <a14:foregroundMark x1="12417" y1="41587" x2="14583" y2="64444"/>
                        <a14:foregroundMark x1="14583" y1="64444" x2="45000" y2="72540"/>
                        <a14:foregroundMark x1="45000" y1="72540" x2="68000" y2="74603"/>
                        <a14:foregroundMark x1="18833" y1="20952" x2="15333" y2="45397"/>
                        <a14:foregroundMark x1="15333" y1="45397" x2="15750" y2="71429"/>
                        <a14:foregroundMark x1="15750" y1="71429" x2="36833" y2="79206"/>
                        <a14:foregroundMark x1="36833" y1="79206" x2="50083" y2="76032"/>
                        <a14:foregroundMark x1="50083" y1="76032" x2="68000" y2="76984"/>
                      </a14:backgroundRemoval>
                    </a14:imgEffect>
                  </a14:imgLayer>
                </a14:imgProps>
              </a:ext>
              <a:ext uri="{28A0092B-C50C-407E-A947-70E740481C1C}">
                <a14:useLocalDpi xmlns:a14="http://schemas.microsoft.com/office/drawing/2010/main" val="0"/>
              </a:ext>
            </a:extLst>
          </a:blip>
          <a:srcRect/>
          <a:stretch>
            <a:fillRect/>
          </a:stretch>
        </p:blipFill>
        <p:spPr bwMode="auto">
          <a:xfrm>
            <a:off x="9805989" y="-40021"/>
            <a:ext cx="2462020" cy="1292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4911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heel(1)">
                                      <p:cBhvr>
                                        <p:cTn id="15" dur="2000"/>
                                        <p:tgtEl>
                                          <p:spTgt spid="13"/>
                                        </p:tgtEl>
                                      </p:cBhvr>
                                    </p:animEffect>
                                  </p:childTnLst>
                                </p:cTn>
                              </p:par>
                              <p:par>
                                <p:cTn id="16" presetID="1"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6" presetClass="emph" presetSubtype="0" fill="hold" grpId="1" nodeType="clickEffect">
                                  <p:stCondLst>
                                    <p:cond delay="0"/>
                                  </p:stCondLst>
                                  <p:childTnLst>
                                    <p:animScale>
                                      <p:cBhvr>
                                        <p:cTn id="21" dur="2000" fill="hold"/>
                                        <p:tgtEl>
                                          <p:spTgt spid="13"/>
                                        </p:tgtEl>
                                      </p:cBhvr>
                                      <p:by x="150000" y="150000"/>
                                    </p:animScale>
                                  </p:childTnLst>
                                </p:cTn>
                              </p:par>
                              <p:par>
                                <p:cTn id="22" presetID="6" presetClass="emph" presetSubtype="0" fill="hold" nodeType="withEffect">
                                  <p:stCondLst>
                                    <p:cond delay="0"/>
                                  </p:stCondLst>
                                  <p:childTnLst>
                                    <p:animScale>
                                      <p:cBhvr>
                                        <p:cTn id="23" dur="2000" fill="hold"/>
                                        <p:tgtEl>
                                          <p:spTgt spid="14"/>
                                        </p:tgtEl>
                                      </p:cBhvr>
                                      <p:by x="150000" y="150000"/>
                                    </p:animScale>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3" grpId="0" animBg="1"/>
      <p:bldP spid="13"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D1D0E-9684-4AE8-AF00-3A9079562F8B}"/>
              </a:ext>
            </a:extLst>
          </p:cNvPr>
          <p:cNvSpPr>
            <a:spLocks noGrp="1"/>
          </p:cNvSpPr>
          <p:nvPr>
            <p:ph type="title"/>
          </p:nvPr>
        </p:nvSpPr>
        <p:spPr/>
        <p:txBody>
          <a:bodyPr/>
          <a:lstStyle/>
          <a:p>
            <a:r>
              <a:rPr lang="en-SG" dirty="0"/>
              <a:t>Limitations and Future Work</a:t>
            </a:r>
          </a:p>
        </p:txBody>
      </p:sp>
      <p:pic>
        <p:nvPicPr>
          <p:cNvPr id="4" name="Content Placeholder 3">
            <a:extLst>
              <a:ext uri="{FF2B5EF4-FFF2-40B4-BE49-F238E27FC236}">
                <a16:creationId xmlns:a16="http://schemas.microsoft.com/office/drawing/2014/main" id="{AD666D29-4DFB-459E-AC1E-39C549702D81}"/>
              </a:ext>
            </a:extLst>
          </p:cNvPr>
          <p:cNvPicPr>
            <a:picLocks noGrp="1" noChangeAspect="1"/>
          </p:cNvPicPr>
          <p:nvPr>
            <p:ph idx="1"/>
          </p:nvPr>
        </p:nvPicPr>
        <p:blipFill rotWithShape="1">
          <a:blip r:embed="rId2"/>
          <a:srcRect t="647" b="12225"/>
          <a:stretch/>
        </p:blipFill>
        <p:spPr>
          <a:xfrm>
            <a:off x="648589" y="2429539"/>
            <a:ext cx="2825885" cy="1450757"/>
          </a:xfrm>
          <a:prstGeom prst="rect">
            <a:avLst/>
          </a:prstGeom>
        </p:spPr>
      </p:pic>
      <p:sp>
        <p:nvSpPr>
          <p:cNvPr id="5" name="TextBox 4">
            <a:extLst>
              <a:ext uri="{FF2B5EF4-FFF2-40B4-BE49-F238E27FC236}">
                <a16:creationId xmlns:a16="http://schemas.microsoft.com/office/drawing/2014/main" id="{16932CF0-FFC3-41F2-9028-7733F415A4FA}"/>
              </a:ext>
            </a:extLst>
          </p:cNvPr>
          <p:cNvSpPr txBox="1"/>
          <p:nvPr/>
        </p:nvSpPr>
        <p:spPr>
          <a:xfrm>
            <a:off x="265814" y="6427381"/>
            <a:ext cx="9898911" cy="369332"/>
          </a:xfrm>
          <a:prstGeom prst="rect">
            <a:avLst/>
          </a:prstGeom>
          <a:noFill/>
        </p:spPr>
        <p:txBody>
          <a:bodyPr wrap="square" rtlCol="0">
            <a:spAutoFit/>
          </a:bodyPr>
          <a:lstStyle/>
          <a:p>
            <a:r>
              <a:rPr lang="en-SG" dirty="0"/>
              <a:t>Image Source: </a:t>
            </a:r>
            <a:r>
              <a:rPr lang="en-SG" dirty="0">
                <a:hlinkClick r:id="rId3"/>
              </a:rPr>
              <a:t>https://www.alamy.com/stock-photo/cartoon-people-crowd.html</a:t>
            </a:r>
            <a:endParaRPr lang="en-SG" dirty="0"/>
          </a:p>
        </p:txBody>
      </p:sp>
      <p:sp>
        <p:nvSpPr>
          <p:cNvPr id="6" name="TextBox 5">
            <a:extLst>
              <a:ext uri="{FF2B5EF4-FFF2-40B4-BE49-F238E27FC236}">
                <a16:creationId xmlns:a16="http://schemas.microsoft.com/office/drawing/2014/main" id="{602EF5A0-9092-4324-A134-8C8AAA5B3E5C}"/>
              </a:ext>
            </a:extLst>
          </p:cNvPr>
          <p:cNvSpPr txBox="1"/>
          <p:nvPr/>
        </p:nvSpPr>
        <p:spPr>
          <a:xfrm>
            <a:off x="842895" y="1961707"/>
            <a:ext cx="2506363" cy="369332"/>
          </a:xfrm>
          <a:prstGeom prst="rect">
            <a:avLst/>
          </a:prstGeom>
          <a:noFill/>
        </p:spPr>
        <p:txBody>
          <a:bodyPr wrap="square" rtlCol="0">
            <a:spAutoFit/>
          </a:bodyPr>
          <a:lstStyle/>
          <a:p>
            <a:r>
              <a:rPr lang="en-SG" b="1" dirty="0"/>
              <a:t>Limited Participant trials</a:t>
            </a:r>
          </a:p>
        </p:txBody>
      </p:sp>
      <p:pic>
        <p:nvPicPr>
          <p:cNvPr id="10242" name="Picture 2" descr="Image result for sweat">
            <a:extLst>
              <a:ext uri="{FF2B5EF4-FFF2-40B4-BE49-F238E27FC236}">
                <a16:creationId xmlns:a16="http://schemas.microsoft.com/office/drawing/2014/main" id="{805EB06E-FBA2-479C-A562-1EA01710BA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6579" y="2499833"/>
            <a:ext cx="1919175" cy="12794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999D3B0-90C8-4D2C-ADB9-62FBEBEC4173}"/>
              </a:ext>
            </a:extLst>
          </p:cNvPr>
          <p:cNvSpPr txBox="1"/>
          <p:nvPr/>
        </p:nvSpPr>
        <p:spPr>
          <a:xfrm>
            <a:off x="3684183" y="1982972"/>
            <a:ext cx="2506363" cy="369332"/>
          </a:xfrm>
          <a:prstGeom prst="rect">
            <a:avLst/>
          </a:prstGeom>
          <a:noFill/>
        </p:spPr>
        <p:txBody>
          <a:bodyPr wrap="square" rtlCol="0">
            <a:spAutoFit/>
          </a:bodyPr>
          <a:lstStyle/>
          <a:p>
            <a:r>
              <a:rPr lang="en-SG" b="1" dirty="0"/>
              <a:t>Effect of sweat residue</a:t>
            </a:r>
          </a:p>
        </p:txBody>
      </p:sp>
      <p:pic>
        <p:nvPicPr>
          <p:cNvPr id="10244" name="Picture 4" descr="Image result for spo2 gif">
            <a:extLst>
              <a:ext uri="{FF2B5EF4-FFF2-40B4-BE49-F238E27FC236}">
                <a16:creationId xmlns:a16="http://schemas.microsoft.com/office/drawing/2014/main" id="{45FA97CA-070E-4319-A661-15E970B325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2053" y="4284445"/>
            <a:ext cx="2006452" cy="200645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638FA8F-1DCB-4BDA-B901-DEA77FA7EC67}"/>
              </a:ext>
            </a:extLst>
          </p:cNvPr>
          <p:cNvSpPr txBox="1"/>
          <p:nvPr/>
        </p:nvSpPr>
        <p:spPr>
          <a:xfrm>
            <a:off x="9821474" y="3885025"/>
            <a:ext cx="1964717" cy="369332"/>
          </a:xfrm>
          <a:prstGeom prst="rect">
            <a:avLst/>
          </a:prstGeom>
          <a:noFill/>
        </p:spPr>
        <p:txBody>
          <a:bodyPr wrap="square" rtlCol="0">
            <a:spAutoFit/>
          </a:bodyPr>
          <a:lstStyle/>
          <a:p>
            <a:r>
              <a:rPr lang="en-SG" b="1" dirty="0"/>
              <a:t>Dehydration risk</a:t>
            </a:r>
          </a:p>
        </p:txBody>
      </p:sp>
      <p:pic>
        <p:nvPicPr>
          <p:cNvPr id="7" name="Picture 6">
            <a:extLst>
              <a:ext uri="{FF2B5EF4-FFF2-40B4-BE49-F238E27FC236}">
                <a16:creationId xmlns:a16="http://schemas.microsoft.com/office/drawing/2014/main" id="{CEB2822F-AF16-4D70-85C4-5A73AFC930AA}"/>
              </a:ext>
            </a:extLst>
          </p:cNvPr>
          <p:cNvPicPr>
            <a:picLocks noChangeAspect="1"/>
          </p:cNvPicPr>
          <p:nvPr/>
        </p:nvPicPr>
        <p:blipFill>
          <a:blip r:embed="rId6"/>
          <a:stretch>
            <a:fillRect/>
          </a:stretch>
        </p:blipFill>
        <p:spPr>
          <a:xfrm>
            <a:off x="9020371" y="4284445"/>
            <a:ext cx="2967838" cy="1978558"/>
          </a:xfrm>
          <a:prstGeom prst="rect">
            <a:avLst/>
          </a:prstGeom>
        </p:spPr>
      </p:pic>
      <p:sp>
        <p:nvSpPr>
          <p:cNvPr id="12" name="TextBox 11">
            <a:extLst>
              <a:ext uri="{FF2B5EF4-FFF2-40B4-BE49-F238E27FC236}">
                <a16:creationId xmlns:a16="http://schemas.microsoft.com/office/drawing/2014/main" id="{899A4DD0-D87E-4ECF-878F-4B0A102394B0}"/>
              </a:ext>
            </a:extLst>
          </p:cNvPr>
          <p:cNvSpPr txBox="1"/>
          <p:nvPr/>
        </p:nvSpPr>
        <p:spPr>
          <a:xfrm>
            <a:off x="6816004" y="3931683"/>
            <a:ext cx="1964717" cy="369332"/>
          </a:xfrm>
          <a:prstGeom prst="rect">
            <a:avLst/>
          </a:prstGeom>
          <a:noFill/>
        </p:spPr>
        <p:txBody>
          <a:bodyPr wrap="square" rtlCol="0">
            <a:spAutoFit/>
          </a:bodyPr>
          <a:lstStyle/>
          <a:p>
            <a:r>
              <a:rPr lang="en-SG" b="1" dirty="0"/>
              <a:t>SpO2 Errors ~ 7% </a:t>
            </a:r>
          </a:p>
        </p:txBody>
      </p:sp>
      <p:pic>
        <p:nvPicPr>
          <p:cNvPr id="13" name="Picture 8" descr="Image result for nus">
            <a:extLst>
              <a:ext uri="{FF2B5EF4-FFF2-40B4-BE49-F238E27FC236}">
                <a16:creationId xmlns:a16="http://schemas.microsoft.com/office/drawing/2014/main" id="{32B00677-CDB4-4696-8368-653F2D7E159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foregroundMark x1="29583" y1="46825" x2="29583" y2="46825"/>
                        <a14:foregroundMark x1="36750" y1="55556" x2="36750" y2="55556"/>
                        <a14:foregroundMark x1="32083" y1="62698" x2="32083" y2="62698"/>
                        <a14:foregroundMark x1="30750" y1="68571" x2="30750" y2="68571"/>
                        <a14:foregroundMark x1="29833" y1="68413" x2="29417" y2="68413"/>
                        <a14:foregroundMark x1="24917" y1="56349" x2="24917" y2="56349"/>
                        <a14:foregroundMark x1="22167" y1="56825" x2="22167" y2="56825"/>
                        <a14:foregroundMark x1="23583" y1="40476" x2="23583" y2="40476"/>
                        <a14:foregroundMark x1="30833" y1="41429" x2="30833" y2="41429"/>
                        <a14:foregroundMark x1="37750" y1="48571" x2="37750" y2="48571"/>
                        <a14:foregroundMark x1="34750" y1="43651" x2="34750" y2="43651"/>
                        <a14:foregroundMark x1="33583" y1="45238" x2="33583" y2="45238"/>
                        <a14:foregroundMark x1="30583" y1="76984" x2="41583" y2="66984"/>
                        <a14:foregroundMark x1="41583" y1="66984" x2="45667" y2="53016"/>
                        <a14:foregroundMark x1="17250" y1="22222" x2="19583" y2="47778"/>
                        <a14:foregroundMark x1="19583" y1="47778" x2="29417" y2="68413"/>
                        <a14:foregroundMark x1="29417" y1="68413" x2="42333" y2="73175"/>
                        <a14:foregroundMark x1="42333" y1="73175" x2="82833" y2="63651"/>
                        <a14:foregroundMark x1="82833" y1="63651" x2="89417" y2="41270"/>
                        <a14:foregroundMark x1="89417" y1="41270" x2="81083" y2="23175"/>
                        <a14:foregroundMark x1="81083" y1="23175" x2="21833" y2="17937"/>
                        <a14:foregroundMark x1="21833" y1="17937" x2="15417" y2="20159"/>
                        <a14:foregroundMark x1="15917" y1="15556" x2="12417" y2="41587"/>
                        <a14:foregroundMark x1="12417" y1="41587" x2="14583" y2="64444"/>
                        <a14:foregroundMark x1="14583" y1="64444" x2="45000" y2="72540"/>
                        <a14:foregroundMark x1="45000" y1="72540" x2="68000" y2="74603"/>
                        <a14:foregroundMark x1="18833" y1="20952" x2="15333" y2="45397"/>
                        <a14:foregroundMark x1="15333" y1="45397" x2="15750" y2="71429"/>
                        <a14:foregroundMark x1="15750" y1="71429" x2="36833" y2="79206"/>
                        <a14:foregroundMark x1="36833" y1="79206" x2="50083" y2="76032"/>
                        <a14:foregroundMark x1="50083" y1="76032" x2="68000" y2="76984"/>
                      </a14:backgroundRemoval>
                    </a14:imgEffect>
                  </a14:imgLayer>
                </a14:imgProps>
              </a:ext>
              <a:ext uri="{28A0092B-C50C-407E-A947-70E740481C1C}">
                <a14:useLocalDpi xmlns:a14="http://schemas.microsoft.com/office/drawing/2010/main" val="0"/>
              </a:ext>
            </a:extLst>
          </a:blip>
          <a:srcRect/>
          <a:stretch>
            <a:fillRect/>
          </a:stretch>
        </p:blipFill>
        <p:spPr bwMode="auto">
          <a:xfrm>
            <a:off x="9805989" y="-40021"/>
            <a:ext cx="2462020" cy="1292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802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83492-264F-4753-8C4E-CD170DD758E5}"/>
              </a:ext>
            </a:extLst>
          </p:cNvPr>
          <p:cNvSpPr>
            <a:spLocks noGrp="1"/>
          </p:cNvSpPr>
          <p:nvPr>
            <p:ph type="title"/>
          </p:nvPr>
        </p:nvSpPr>
        <p:spPr/>
        <p:txBody>
          <a:bodyPr/>
          <a:lstStyle/>
          <a:p>
            <a:r>
              <a:rPr lang="en-SG" dirty="0"/>
              <a:t>Conclusion</a:t>
            </a:r>
          </a:p>
        </p:txBody>
      </p:sp>
      <p:sp>
        <p:nvSpPr>
          <p:cNvPr id="3" name="Content Placeholder 2">
            <a:extLst>
              <a:ext uri="{FF2B5EF4-FFF2-40B4-BE49-F238E27FC236}">
                <a16:creationId xmlns:a16="http://schemas.microsoft.com/office/drawing/2014/main" id="{A6847901-297C-4EC5-8CA2-3AA35F42B589}"/>
              </a:ext>
            </a:extLst>
          </p:cNvPr>
          <p:cNvSpPr>
            <a:spLocks noGrp="1"/>
          </p:cNvSpPr>
          <p:nvPr>
            <p:ph idx="1"/>
          </p:nvPr>
        </p:nvSpPr>
        <p:spPr/>
        <p:txBody>
          <a:bodyPr/>
          <a:lstStyle/>
          <a:p>
            <a:pPr>
              <a:buFont typeface="Wingdings" panose="05000000000000000000" pitchFamily="2" charset="2"/>
              <a:buChar char="q"/>
            </a:pPr>
            <a:r>
              <a:rPr lang="en-SG" dirty="0"/>
              <a:t> pH Watch – First ever off-the-shelf addition of PANI to leverage pulse oximeters in existing wearables for sensing pH value from sweat</a:t>
            </a:r>
          </a:p>
          <a:p>
            <a:pPr lvl="1">
              <a:buFont typeface="Wingdings" panose="05000000000000000000" pitchFamily="2" charset="2"/>
              <a:buChar char="q"/>
            </a:pPr>
            <a:r>
              <a:rPr lang="en-SG" dirty="0"/>
              <a:t> Good pH sensing accuracy </a:t>
            </a:r>
          </a:p>
          <a:p>
            <a:pPr lvl="1">
              <a:buFont typeface="Wingdings" panose="05000000000000000000" pitchFamily="2" charset="2"/>
              <a:buChar char="q"/>
            </a:pPr>
            <a:r>
              <a:rPr lang="en-SG" dirty="0"/>
              <a:t>Addition of PANI does not hinder HR and Spo2 measurements of pulse oximeter.</a:t>
            </a:r>
          </a:p>
          <a:p>
            <a:pPr lvl="1">
              <a:buFont typeface="Wingdings" panose="05000000000000000000" pitchFamily="2" charset="2"/>
              <a:buChar char="q"/>
            </a:pPr>
            <a:r>
              <a:rPr lang="en-SG" dirty="0"/>
              <a:t> Low cost of ≈1 USD for manufacturing the PANI polymer.</a:t>
            </a:r>
          </a:p>
          <a:p>
            <a:pPr lvl="1">
              <a:buFont typeface="Wingdings" panose="05000000000000000000" pitchFamily="2" charset="2"/>
              <a:buChar char="q"/>
            </a:pPr>
            <a:endParaRPr lang="en-SG" dirty="0"/>
          </a:p>
          <a:p>
            <a:pPr>
              <a:buFont typeface="Wingdings" panose="05000000000000000000" pitchFamily="2" charset="2"/>
              <a:buChar char="q"/>
            </a:pPr>
            <a:r>
              <a:rPr lang="en-SG" dirty="0"/>
              <a:t> Next goal: Data acquisition and analysis of patterns in pH values observed during exercise  precisely predict dehydration risk</a:t>
            </a:r>
          </a:p>
          <a:p>
            <a:pPr>
              <a:buFont typeface="Wingdings" panose="05000000000000000000" pitchFamily="2" charset="2"/>
              <a:buChar char="q"/>
            </a:pPr>
            <a:r>
              <a:rPr lang="en-SG" dirty="0"/>
              <a:t> In talks with smart watch manufacturers to get our pH sensor into their watches</a:t>
            </a:r>
          </a:p>
        </p:txBody>
      </p:sp>
      <p:pic>
        <p:nvPicPr>
          <p:cNvPr id="4" name="Picture 8" descr="Image result for nus">
            <a:extLst>
              <a:ext uri="{FF2B5EF4-FFF2-40B4-BE49-F238E27FC236}">
                <a16:creationId xmlns:a16="http://schemas.microsoft.com/office/drawing/2014/main" id="{F8D87680-69C5-41AD-9CB2-C3D1E122E78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29583" y1="46825" x2="29583" y2="46825"/>
                        <a14:foregroundMark x1="36750" y1="55556" x2="36750" y2="55556"/>
                        <a14:foregroundMark x1="32083" y1="62698" x2="32083" y2="62698"/>
                        <a14:foregroundMark x1="30750" y1="68571" x2="30750" y2="68571"/>
                        <a14:foregroundMark x1="29833" y1="68413" x2="29417" y2="68413"/>
                        <a14:foregroundMark x1="24917" y1="56349" x2="24917" y2="56349"/>
                        <a14:foregroundMark x1="22167" y1="56825" x2="22167" y2="56825"/>
                        <a14:foregroundMark x1="23583" y1="40476" x2="23583" y2="40476"/>
                        <a14:foregroundMark x1="30833" y1="41429" x2="30833" y2="41429"/>
                        <a14:foregroundMark x1="37750" y1="48571" x2="37750" y2="48571"/>
                        <a14:foregroundMark x1="34750" y1="43651" x2="34750" y2="43651"/>
                        <a14:foregroundMark x1="33583" y1="45238" x2="33583" y2="45238"/>
                        <a14:foregroundMark x1="30583" y1="76984" x2="41583" y2="66984"/>
                        <a14:foregroundMark x1="41583" y1="66984" x2="45667" y2="53016"/>
                        <a14:foregroundMark x1="17250" y1="22222" x2="19583" y2="47778"/>
                        <a14:foregroundMark x1="19583" y1="47778" x2="29417" y2="68413"/>
                        <a14:foregroundMark x1="29417" y1="68413" x2="42333" y2="73175"/>
                        <a14:foregroundMark x1="42333" y1="73175" x2="82833" y2="63651"/>
                        <a14:foregroundMark x1="82833" y1="63651" x2="89417" y2="41270"/>
                        <a14:foregroundMark x1="89417" y1="41270" x2="81083" y2="23175"/>
                        <a14:foregroundMark x1="81083" y1="23175" x2="21833" y2="17937"/>
                        <a14:foregroundMark x1="21833" y1="17937" x2="15417" y2="20159"/>
                        <a14:foregroundMark x1="15917" y1="15556" x2="12417" y2="41587"/>
                        <a14:foregroundMark x1="12417" y1="41587" x2="14583" y2="64444"/>
                        <a14:foregroundMark x1="14583" y1="64444" x2="45000" y2="72540"/>
                        <a14:foregroundMark x1="45000" y1="72540" x2="68000" y2="74603"/>
                        <a14:foregroundMark x1="18833" y1="20952" x2="15333" y2="45397"/>
                        <a14:foregroundMark x1="15333" y1="45397" x2="15750" y2="71429"/>
                        <a14:foregroundMark x1="15750" y1="71429" x2="36833" y2="79206"/>
                        <a14:foregroundMark x1="36833" y1="79206" x2="50083" y2="76032"/>
                        <a14:foregroundMark x1="50083" y1="76032" x2="68000" y2="76984"/>
                      </a14:backgroundRemoval>
                    </a14:imgEffect>
                  </a14:imgLayer>
                </a14:imgProps>
              </a:ext>
              <a:ext uri="{28A0092B-C50C-407E-A947-70E740481C1C}">
                <a14:useLocalDpi xmlns:a14="http://schemas.microsoft.com/office/drawing/2010/main" val="0"/>
              </a:ext>
            </a:extLst>
          </a:blip>
          <a:srcRect/>
          <a:stretch>
            <a:fillRect/>
          </a:stretch>
        </p:blipFill>
        <p:spPr bwMode="auto">
          <a:xfrm>
            <a:off x="9805989" y="-40021"/>
            <a:ext cx="2462020" cy="1292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4036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Image result for any questions">
            <a:extLst>
              <a:ext uri="{FF2B5EF4-FFF2-40B4-BE49-F238E27FC236}">
                <a16:creationId xmlns:a16="http://schemas.microsoft.com/office/drawing/2014/main" id="{6B0F94F2-C0CF-4C3F-B6F6-E7BA54B91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8491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039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69B83-FE38-46BE-9D9B-2566F8F052B0}"/>
              </a:ext>
            </a:extLst>
          </p:cNvPr>
          <p:cNvSpPr>
            <a:spLocks noGrp="1"/>
          </p:cNvSpPr>
          <p:nvPr>
            <p:ph type="title"/>
          </p:nvPr>
        </p:nvSpPr>
        <p:spPr>
          <a:xfrm>
            <a:off x="973456" y="129441"/>
            <a:ext cx="6013133" cy="1594584"/>
          </a:xfrm>
        </p:spPr>
        <p:txBody>
          <a:bodyPr>
            <a:normAutofit/>
          </a:bodyPr>
          <a:lstStyle/>
          <a:p>
            <a:r>
              <a:rPr lang="en-SG" dirty="0"/>
              <a:t>Why sweat Sensing ? </a:t>
            </a:r>
          </a:p>
        </p:txBody>
      </p:sp>
      <p:sp>
        <p:nvSpPr>
          <p:cNvPr id="7" name="Content Placeholder 6">
            <a:extLst>
              <a:ext uri="{FF2B5EF4-FFF2-40B4-BE49-F238E27FC236}">
                <a16:creationId xmlns:a16="http://schemas.microsoft.com/office/drawing/2014/main" id="{C2409617-D4A7-4AF1-92EF-2DA25E7991EA}"/>
              </a:ext>
            </a:extLst>
          </p:cNvPr>
          <p:cNvSpPr>
            <a:spLocks noGrp="1"/>
          </p:cNvSpPr>
          <p:nvPr>
            <p:ph idx="1"/>
          </p:nvPr>
        </p:nvSpPr>
        <p:spPr>
          <a:xfrm>
            <a:off x="752477" y="1852788"/>
            <a:ext cx="4914900" cy="4023360"/>
          </a:xfrm>
        </p:spPr>
        <p:txBody>
          <a:bodyPr/>
          <a:lstStyle/>
          <a:p>
            <a:pPr marL="831821" lvl="1" indent="-457183" algn="just">
              <a:buFont typeface="Wingdings" panose="05000000000000000000" pitchFamily="2" charset="2"/>
              <a:buChar char="q"/>
            </a:pPr>
            <a:r>
              <a:rPr lang="en-US" sz="2000" dirty="0"/>
              <a:t>Sweat contains a wealth of biomolecular information </a:t>
            </a:r>
          </a:p>
          <a:p>
            <a:pPr marL="831821" lvl="1" indent="-457183" algn="just">
              <a:buFont typeface="Wingdings" panose="05000000000000000000" pitchFamily="2" charset="2"/>
              <a:buChar char="q"/>
            </a:pPr>
            <a:r>
              <a:rPr lang="en-US" sz="2000" dirty="0"/>
              <a:t>Non-invasive while compared to blood tests</a:t>
            </a:r>
          </a:p>
          <a:p>
            <a:pPr marL="831821" lvl="1" indent="-457183" algn="just">
              <a:buFont typeface="Wingdings" panose="05000000000000000000" pitchFamily="2" charset="2"/>
              <a:buChar char="q"/>
            </a:pPr>
            <a:r>
              <a:rPr lang="en-US" sz="2000" dirty="0"/>
              <a:t>Sweat is very easily accessible</a:t>
            </a:r>
          </a:p>
          <a:p>
            <a:pPr>
              <a:buFont typeface="Wingdings" panose="05000000000000000000" pitchFamily="2" charset="2"/>
              <a:buChar char="q"/>
            </a:pPr>
            <a:endParaRPr lang="en-SG" dirty="0"/>
          </a:p>
        </p:txBody>
      </p:sp>
      <p:pic>
        <p:nvPicPr>
          <p:cNvPr id="2056" name="Picture 8" descr="Figure 1">
            <a:extLst>
              <a:ext uri="{FF2B5EF4-FFF2-40B4-BE49-F238E27FC236}">
                <a16:creationId xmlns:a16="http://schemas.microsoft.com/office/drawing/2014/main" id="{51D7FE0C-B8EA-490E-A1D6-FE3F69C485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4588" y="3850738"/>
            <a:ext cx="4242789" cy="226695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8CFE2F9-EBDF-4850-8D4A-8978EDF61046}"/>
              </a:ext>
            </a:extLst>
          </p:cNvPr>
          <p:cNvPicPr>
            <a:picLocks noChangeAspect="1"/>
          </p:cNvPicPr>
          <p:nvPr/>
        </p:nvPicPr>
        <p:blipFill>
          <a:blip r:embed="rId4"/>
          <a:stretch>
            <a:fillRect/>
          </a:stretch>
        </p:blipFill>
        <p:spPr>
          <a:xfrm>
            <a:off x="7391400" y="1852790"/>
            <a:ext cx="2523125" cy="4080964"/>
          </a:xfrm>
          <a:prstGeom prst="rect">
            <a:avLst/>
          </a:prstGeom>
        </p:spPr>
      </p:pic>
      <p:sp>
        <p:nvSpPr>
          <p:cNvPr id="8" name="Rectangle 7">
            <a:extLst>
              <a:ext uri="{FF2B5EF4-FFF2-40B4-BE49-F238E27FC236}">
                <a16:creationId xmlns:a16="http://schemas.microsoft.com/office/drawing/2014/main" id="{0B19371F-0B21-4221-A9BC-CCCB9DE7E564}"/>
              </a:ext>
            </a:extLst>
          </p:cNvPr>
          <p:cNvSpPr/>
          <p:nvPr/>
        </p:nvSpPr>
        <p:spPr>
          <a:xfrm>
            <a:off x="0" y="6359227"/>
            <a:ext cx="11120438" cy="369332"/>
          </a:xfrm>
          <a:prstGeom prst="rect">
            <a:avLst/>
          </a:prstGeom>
        </p:spPr>
        <p:txBody>
          <a:bodyPr wrap="square">
            <a:spAutoFit/>
          </a:bodyPr>
          <a:lstStyle/>
          <a:p>
            <a:r>
              <a:rPr lang="en-SG" dirty="0">
                <a:hlinkClick r:id="rId5"/>
              </a:rPr>
              <a:t>Image Source : https://www.nature.com/articles/529475a?draft=collection&amp;proof=true&amp;platform=oscar</a:t>
            </a:r>
            <a:endParaRPr lang="en-SG" dirty="0"/>
          </a:p>
        </p:txBody>
      </p:sp>
      <p:pic>
        <p:nvPicPr>
          <p:cNvPr id="9" name="Picture 8" descr="Image result for nus">
            <a:extLst>
              <a:ext uri="{FF2B5EF4-FFF2-40B4-BE49-F238E27FC236}">
                <a16:creationId xmlns:a16="http://schemas.microsoft.com/office/drawing/2014/main" id="{6EE9BC96-4AF6-4938-A568-9AF15557F9A1}"/>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29583" y1="46825" x2="29583" y2="46825"/>
                        <a14:foregroundMark x1="36750" y1="55556" x2="36750" y2="55556"/>
                        <a14:foregroundMark x1="32083" y1="62698" x2="32083" y2="62698"/>
                        <a14:foregroundMark x1="30750" y1="68571" x2="30750" y2="68571"/>
                        <a14:foregroundMark x1="29833" y1="68413" x2="29417" y2="68413"/>
                        <a14:foregroundMark x1="24917" y1="56349" x2="24917" y2="56349"/>
                        <a14:foregroundMark x1="22167" y1="56825" x2="22167" y2="56825"/>
                        <a14:foregroundMark x1="23583" y1="40476" x2="23583" y2="40476"/>
                        <a14:foregroundMark x1="30833" y1="41429" x2="30833" y2="41429"/>
                        <a14:foregroundMark x1="37750" y1="48571" x2="37750" y2="48571"/>
                        <a14:foregroundMark x1="34750" y1="43651" x2="34750" y2="43651"/>
                        <a14:foregroundMark x1="33583" y1="45238" x2="33583" y2="45238"/>
                        <a14:foregroundMark x1="30583" y1="76984" x2="41583" y2="66984"/>
                        <a14:foregroundMark x1="41583" y1="66984" x2="45667" y2="53016"/>
                        <a14:foregroundMark x1="17250" y1="22222" x2="19583" y2="47778"/>
                        <a14:foregroundMark x1="19583" y1="47778" x2="29417" y2="68413"/>
                        <a14:foregroundMark x1="29417" y1="68413" x2="42333" y2="73175"/>
                        <a14:foregroundMark x1="42333" y1="73175" x2="82833" y2="63651"/>
                        <a14:foregroundMark x1="82833" y1="63651" x2="89417" y2="41270"/>
                        <a14:foregroundMark x1="89417" y1="41270" x2="81083" y2="23175"/>
                        <a14:foregroundMark x1="81083" y1="23175" x2="21833" y2="17937"/>
                        <a14:foregroundMark x1="21833" y1="17937" x2="15417" y2="20159"/>
                        <a14:foregroundMark x1="15917" y1="15556" x2="12417" y2="41587"/>
                        <a14:foregroundMark x1="12417" y1="41587" x2="14583" y2="64444"/>
                        <a14:foregroundMark x1="14583" y1="64444" x2="45000" y2="72540"/>
                        <a14:foregroundMark x1="45000" y1="72540" x2="68000" y2="74603"/>
                        <a14:foregroundMark x1="18833" y1="20952" x2="15333" y2="45397"/>
                        <a14:foregroundMark x1="15333" y1="45397" x2="15750" y2="71429"/>
                        <a14:foregroundMark x1="15750" y1="71429" x2="36833" y2="79206"/>
                        <a14:foregroundMark x1="36833" y1="79206" x2="50083" y2="76032"/>
                        <a14:foregroundMark x1="50083" y1="76032" x2="68000" y2="76984"/>
                      </a14:backgroundRemoval>
                    </a14:imgEffect>
                  </a14:imgLayer>
                </a14:imgProps>
              </a:ext>
              <a:ext uri="{28A0092B-C50C-407E-A947-70E740481C1C}">
                <a14:useLocalDpi xmlns:a14="http://schemas.microsoft.com/office/drawing/2010/main" val="0"/>
              </a:ext>
            </a:extLst>
          </a:blip>
          <a:srcRect/>
          <a:stretch>
            <a:fillRect/>
          </a:stretch>
        </p:blipFill>
        <p:spPr bwMode="auto">
          <a:xfrm>
            <a:off x="9805989" y="-40021"/>
            <a:ext cx="2462020" cy="1292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26328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65BA7-B24F-449A-A568-075BC279056C}"/>
              </a:ext>
            </a:extLst>
          </p:cNvPr>
          <p:cNvSpPr>
            <a:spLocks noGrp="1"/>
          </p:cNvSpPr>
          <p:nvPr>
            <p:ph type="title"/>
          </p:nvPr>
        </p:nvSpPr>
        <p:spPr/>
        <p:txBody>
          <a:bodyPr/>
          <a:lstStyle/>
          <a:p>
            <a:r>
              <a:rPr lang="en-SG" dirty="0"/>
              <a:t>REFERENCES</a:t>
            </a:r>
          </a:p>
        </p:txBody>
      </p:sp>
      <p:sp>
        <p:nvSpPr>
          <p:cNvPr id="3" name="Content Placeholder 2">
            <a:extLst>
              <a:ext uri="{FF2B5EF4-FFF2-40B4-BE49-F238E27FC236}">
                <a16:creationId xmlns:a16="http://schemas.microsoft.com/office/drawing/2014/main" id="{748A2AB0-9F7C-48F0-AEB9-198A66147247}"/>
              </a:ext>
            </a:extLst>
          </p:cNvPr>
          <p:cNvSpPr>
            <a:spLocks noGrp="1"/>
          </p:cNvSpPr>
          <p:nvPr>
            <p:ph idx="1"/>
          </p:nvPr>
        </p:nvSpPr>
        <p:spPr/>
        <p:txBody>
          <a:bodyPr/>
          <a:lstStyle/>
          <a:p>
            <a:pPr algn="just"/>
            <a:r>
              <a:rPr lang="en-SG" dirty="0">
                <a:latin typeface="Helvetica Neue"/>
                <a:ea typeface="Helvetica Neue"/>
                <a:cs typeface="Helvetica Neue"/>
                <a:sym typeface="Helvetica Neue"/>
              </a:rPr>
              <a:t>1. Gao, Wei, et al. "Fully integrated wearable sensor arrays for multiplexed in situ perspiration analysis." </a:t>
            </a:r>
            <a:r>
              <a:rPr lang="en-SG" i="1" dirty="0">
                <a:latin typeface="Helvetica Neue"/>
                <a:ea typeface="Helvetica Neue"/>
                <a:cs typeface="Helvetica Neue"/>
                <a:sym typeface="Helvetica Neue"/>
              </a:rPr>
              <a:t>Nature</a:t>
            </a:r>
            <a:r>
              <a:rPr lang="en-SG" dirty="0">
                <a:latin typeface="Helvetica Neue"/>
                <a:ea typeface="Helvetica Neue"/>
                <a:cs typeface="Helvetica Neue"/>
                <a:sym typeface="Helvetica Neue"/>
              </a:rPr>
              <a:t> 529.7587 (2016): 509.</a:t>
            </a:r>
          </a:p>
          <a:p>
            <a:pPr algn="just"/>
            <a:r>
              <a:rPr lang="en-SG" dirty="0">
                <a:latin typeface="Helvetica Neue"/>
                <a:ea typeface="Helvetica Neue"/>
                <a:cs typeface="Helvetica Neue"/>
                <a:sym typeface="Helvetica Neue"/>
              </a:rPr>
              <a:t>2.. </a:t>
            </a:r>
            <a:r>
              <a:rPr lang="en-SG" dirty="0" err="1">
                <a:latin typeface="Helvetica Neue"/>
                <a:ea typeface="Helvetica Neue"/>
                <a:cs typeface="Helvetica Neue"/>
                <a:sym typeface="Helvetica Neue"/>
              </a:rPr>
              <a:t>Anastasova</a:t>
            </a:r>
            <a:r>
              <a:rPr lang="en-SG" dirty="0">
                <a:latin typeface="Helvetica Neue"/>
                <a:ea typeface="Helvetica Neue"/>
                <a:cs typeface="Helvetica Neue"/>
                <a:sym typeface="Helvetica Neue"/>
              </a:rPr>
              <a:t>, S., </a:t>
            </a:r>
            <a:r>
              <a:rPr lang="en-SG" dirty="0" err="1">
                <a:latin typeface="Helvetica Neue"/>
                <a:ea typeface="Helvetica Neue"/>
                <a:cs typeface="Helvetica Neue"/>
                <a:sym typeface="Helvetica Neue"/>
              </a:rPr>
              <a:t>Crewther</a:t>
            </a:r>
            <a:r>
              <a:rPr lang="en-SG" dirty="0">
                <a:latin typeface="Helvetica Neue"/>
                <a:ea typeface="Helvetica Neue"/>
                <a:cs typeface="Helvetica Neue"/>
                <a:sym typeface="Helvetica Neue"/>
              </a:rPr>
              <a:t>, B., </a:t>
            </a:r>
            <a:r>
              <a:rPr lang="en-SG" dirty="0" err="1">
                <a:latin typeface="Helvetica Neue"/>
                <a:ea typeface="Helvetica Neue"/>
                <a:cs typeface="Helvetica Neue"/>
                <a:sym typeface="Helvetica Neue"/>
              </a:rPr>
              <a:t>Bembnowicz</a:t>
            </a:r>
            <a:r>
              <a:rPr lang="en-SG" dirty="0">
                <a:latin typeface="Helvetica Neue"/>
                <a:ea typeface="Helvetica Neue"/>
                <a:cs typeface="Helvetica Neue"/>
                <a:sym typeface="Helvetica Neue"/>
              </a:rPr>
              <a:t>, P., </a:t>
            </a:r>
            <a:r>
              <a:rPr lang="en-SG" dirty="0" err="1">
                <a:latin typeface="Helvetica Neue"/>
                <a:ea typeface="Helvetica Neue"/>
                <a:cs typeface="Helvetica Neue"/>
                <a:sym typeface="Helvetica Neue"/>
              </a:rPr>
              <a:t>Curto</a:t>
            </a:r>
            <a:r>
              <a:rPr lang="en-SG" dirty="0">
                <a:latin typeface="Helvetica Neue"/>
                <a:ea typeface="Helvetica Neue"/>
                <a:cs typeface="Helvetica Neue"/>
                <a:sym typeface="Helvetica Neue"/>
              </a:rPr>
              <a:t>, V., Ip, H. M., Rosa, B., &amp; Yang, G. Z. (2017). A wearable </a:t>
            </a:r>
            <a:r>
              <a:rPr lang="en-SG" dirty="0" err="1">
                <a:latin typeface="Helvetica Neue"/>
                <a:ea typeface="Helvetica Neue"/>
                <a:cs typeface="Helvetica Neue"/>
                <a:sym typeface="Helvetica Neue"/>
              </a:rPr>
              <a:t>multisensing</a:t>
            </a:r>
            <a:r>
              <a:rPr lang="en-SG" dirty="0">
                <a:latin typeface="Helvetica Neue"/>
                <a:ea typeface="Helvetica Neue"/>
                <a:cs typeface="Helvetica Neue"/>
                <a:sym typeface="Helvetica Neue"/>
              </a:rPr>
              <a:t> patch for continuous sweat monitoring. Biosensors and Bioelectronics, 93, 139-145.</a:t>
            </a:r>
          </a:p>
          <a:p>
            <a:pPr algn="just"/>
            <a:r>
              <a:rPr lang="en-SG" dirty="0">
                <a:latin typeface="Helvetica Neue"/>
                <a:ea typeface="Helvetica Neue"/>
                <a:cs typeface="Helvetica Neue"/>
                <a:sym typeface="Helvetica Neue"/>
              </a:rPr>
              <a:t>3/. Koh, </a:t>
            </a:r>
            <a:r>
              <a:rPr lang="en-SG" dirty="0" err="1">
                <a:latin typeface="Helvetica Neue"/>
                <a:ea typeface="Helvetica Neue"/>
                <a:cs typeface="Helvetica Neue"/>
                <a:sym typeface="Helvetica Neue"/>
              </a:rPr>
              <a:t>Ahyeon</a:t>
            </a:r>
            <a:r>
              <a:rPr lang="en-SG" dirty="0">
                <a:latin typeface="Helvetica Neue"/>
                <a:ea typeface="Helvetica Neue"/>
                <a:cs typeface="Helvetica Neue"/>
                <a:sym typeface="Helvetica Neue"/>
              </a:rPr>
              <a:t>, et al. "A soft, wearable microfluidic device for the capture, storage, and colorimetric sensing of sweat." Science translational medicine8.366 (2016): 366ra165-366ra165.</a:t>
            </a:r>
          </a:p>
          <a:p>
            <a:pPr algn="just"/>
            <a:r>
              <a:rPr lang="en-SG" dirty="0">
                <a:latin typeface="Helvetica Neue"/>
                <a:ea typeface="Helvetica Neue"/>
                <a:cs typeface="Helvetica Neue"/>
                <a:sym typeface="Helvetica Neue"/>
              </a:rPr>
              <a:t>4/. Caldara, Michele, et al. "Optical monitoring of sweat pH by a textile fabric wearable sensor based on covalently bonded litmus-3-glycidoxypropyltrimethoxysilane coating." Sensors and Actuators B: Chemical 222 (2016): 213-220.</a:t>
            </a:r>
          </a:p>
          <a:p>
            <a:pPr marL="0" indent="0">
              <a:buNone/>
            </a:pPr>
            <a:endParaRPr lang="en-SG" dirty="0"/>
          </a:p>
        </p:txBody>
      </p:sp>
      <p:pic>
        <p:nvPicPr>
          <p:cNvPr id="4" name="Picture 8" descr="Image result for nus">
            <a:extLst>
              <a:ext uri="{FF2B5EF4-FFF2-40B4-BE49-F238E27FC236}">
                <a16:creationId xmlns:a16="http://schemas.microsoft.com/office/drawing/2014/main" id="{4D6BAFE6-D06D-4C11-B825-0B20713353A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29583" y1="46825" x2="29583" y2="46825"/>
                        <a14:foregroundMark x1="36750" y1="55556" x2="36750" y2="55556"/>
                        <a14:foregroundMark x1="32083" y1="62698" x2="32083" y2="62698"/>
                        <a14:foregroundMark x1="30750" y1="68571" x2="30750" y2="68571"/>
                        <a14:foregroundMark x1="29833" y1="68413" x2="29417" y2="68413"/>
                        <a14:foregroundMark x1="24917" y1="56349" x2="24917" y2="56349"/>
                        <a14:foregroundMark x1="22167" y1="56825" x2="22167" y2="56825"/>
                        <a14:foregroundMark x1="23583" y1="40476" x2="23583" y2="40476"/>
                        <a14:foregroundMark x1="30833" y1="41429" x2="30833" y2="41429"/>
                        <a14:foregroundMark x1="37750" y1="48571" x2="37750" y2="48571"/>
                        <a14:foregroundMark x1="34750" y1="43651" x2="34750" y2="43651"/>
                        <a14:foregroundMark x1="33583" y1="45238" x2="33583" y2="45238"/>
                        <a14:foregroundMark x1="30583" y1="76984" x2="41583" y2="66984"/>
                        <a14:foregroundMark x1="41583" y1="66984" x2="45667" y2="53016"/>
                        <a14:foregroundMark x1="17250" y1="22222" x2="19583" y2="47778"/>
                        <a14:foregroundMark x1="19583" y1="47778" x2="29417" y2="68413"/>
                        <a14:foregroundMark x1="29417" y1="68413" x2="42333" y2="73175"/>
                        <a14:foregroundMark x1="42333" y1="73175" x2="82833" y2="63651"/>
                        <a14:foregroundMark x1="82833" y1="63651" x2="89417" y2="41270"/>
                        <a14:foregroundMark x1="89417" y1="41270" x2="81083" y2="23175"/>
                        <a14:foregroundMark x1="81083" y1="23175" x2="21833" y2="17937"/>
                        <a14:foregroundMark x1="21833" y1="17937" x2="15417" y2="20159"/>
                        <a14:foregroundMark x1="15917" y1="15556" x2="12417" y2="41587"/>
                        <a14:foregroundMark x1="12417" y1="41587" x2="14583" y2="64444"/>
                        <a14:foregroundMark x1="14583" y1="64444" x2="45000" y2="72540"/>
                        <a14:foregroundMark x1="45000" y1="72540" x2="68000" y2="74603"/>
                        <a14:foregroundMark x1="18833" y1="20952" x2="15333" y2="45397"/>
                        <a14:foregroundMark x1="15333" y1="45397" x2="15750" y2="71429"/>
                        <a14:foregroundMark x1="15750" y1="71429" x2="36833" y2="79206"/>
                        <a14:foregroundMark x1="36833" y1="79206" x2="50083" y2="76032"/>
                        <a14:foregroundMark x1="50083" y1="76032" x2="68000" y2="76984"/>
                      </a14:backgroundRemoval>
                    </a14:imgEffect>
                  </a14:imgLayer>
                </a14:imgProps>
              </a:ext>
              <a:ext uri="{28A0092B-C50C-407E-A947-70E740481C1C}">
                <a14:useLocalDpi xmlns:a14="http://schemas.microsoft.com/office/drawing/2010/main" val="0"/>
              </a:ext>
            </a:extLst>
          </a:blip>
          <a:srcRect/>
          <a:stretch>
            <a:fillRect/>
          </a:stretch>
        </p:blipFill>
        <p:spPr bwMode="auto">
          <a:xfrm>
            <a:off x="9805989" y="-40021"/>
            <a:ext cx="2462020" cy="1292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981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B58E5-3D45-493B-9307-67E71054427F}"/>
              </a:ext>
            </a:extLst>
          </p:cNvPr>
          <p:cNvSpPr>
            <a:spLocks noGrp="1"/>
          </p:cNvSpPr>
          <p:nvPr>
            <p:ph type="title"/>
          </p:nvPr>
        </p:nvSpPr>
        <p:spPr/>
        <p:txBody>
          <a:bodyPr/>
          <a:lstStyle/>
          <a:p>
            <a:r>
              <a:rPr lang="en-SG" dirty="0"/>
              <a:t>pH value of sweat</a:t>
            </a:r>
          </a:p>
        </p:txBody>
      </p:sp>
      <p:sp>
        <p:nvSpPr>
          <p:cNvPr id="3" name="Content Placeholder 2">
            <a:extLst>
              <a:ext uri="{FF2B5EF4-FFF2-40B4-BE49-F238E27FC236}">
                <a16:creationId xmlns:a16="http://schemas.microsoft.com/office/drawing/2014/main" id="{58975FC8-2284-4228-AC41-8FAB466A7D8A}"/>
              </a:ext>
            </a:extLst>
          </p:cNvPr>
          <p:cNvSpPr>
            <a:spLocks noGrp="1"/>
          </p:cNvSpPr>
          <p:nvPr>
            <p:ph idx="1"/>
          </p:nvPr>
        </p:nvSpPr>
        <p:spPr>
          <a:xfrm>
            <a:off x="1097281" y="1845735"/>
            <a:ext cx="10603732" cy="4023360"/>
          </a:xfrm>
        </p:spPr>
        <p:txBody>
          <a:bodyPr/>
          <a:lstStyle/>
          <a:p>
            <a:pPr marL="342887" indent="-342887" algn="just">
              <a:buFont typeface="Arial" panose="020B0604020202020204" pitchFamily="34" charset="0"/>
              <a:buChar char="•"/>
            </a:pPr>
            <a:r>
              <a:rPr lang="en-US" dirty="0"/>
              <a:t>Under a dehydrated condition, </a:t>
            </a:r>
          </a:p>
          <a:p>
            <a:pPr marL="717525" lvl="1" indent="-342887" algn="just">
              <a:buFont typeface="Wingdings" panose="05000000000000000000" pitchFamily="2" charset="2"/>
              <a:buChar char="q"/>
            </a:pPr>
            <a:r>
              <a:rPr lang="en-US" sz="2100" dirty="0"/>
              <a:t>an increase in concentration of Na+                     increase in the pH value of sweat</a:t>
            </a:r>
          </a:p>
          <a:p>
            <a:pPr marL="342887" indent="-342887" algn="just">
              <a:buFont typeface="Arial" panose="020B0604020202020204" pitchFamily="34" charset="0"/>
              <a:buChar char="•"/>
            </a:pPr>
            <a:r>
              <a:rPr lang="en-US" dirty="0"/>
              <a:t>Increase in perspiration rate triggers a rise in the pH value of sweat</a:t>
            </a:r>
          </a:p>
          <a:p>
            <a:endParaRPr lang="en-SG" dirty="0"/>
          </a:p>
        </p:txBody>
      </p:sp>
      <p:sp>
        <p:nvSpPr>
          <p:cNvPr id="4" name="Arrow: Right 3">
            <a:extLst>
              <a:ext uri="{FF2B5EF4-FFF2-40B4-BE49-F238E27FC236}">
                <a16:creationId xmlns:a16="http://schemas.microsoft.com/office/drawing/2014/main" id="{C4A88902-BE57-4F8D-9DB1-B66518432EC8}"/>
              </a:ext>
            </a:extLst>
          </p:cNvPr>
          <p:cNvSpPr/>
          <p:nvPr/>
        </p:nvSpPr>
        <p:spPr>
          <a:xfrm>
            <a:off x="5948219" y="2170545"/>
            <a:ext cx="636879" cy="3602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a:p>
        </p:txBody>
      </p:sp>
      <p:pic>
        <p:nvPicPr>
          <p:cNvPr id="3074" name="Picture 2" descr="https://www.edn.com/ContentEETimes/Images/01MDunn/Med/Dehydration_Fig1_glasses_of_water.gif">
            <a:extLst>
              <a:ext uri="{FF2B5EF4-FFF2-40B4-BE49-F238E27FC236}">
                <a16:creationId xmlns:a16="http://schemas.microsoft.com/office/drawing/2014/main" id="{24FFE3D7-5466-4073-9815-8B28C9D0F6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1811" y="4685673"/>
            <a:ext cx="3572339" cy="940089"/>
          </a:xfrm>
          <a:prstGeom prst="rect">
            <a:avLst/>
          </a:prstGeom>
          <a:noFill/>
          <a:extLst>
            <a:ext uri="{909E8E84-426E-40DD-AFC4-6F175D3DCCD1}">
              <a14:hiddenFill xmlns:a14="http://schemas.microsoft.com/office/drawing/2010/main">
                <a:solidFill>
                  <a:srgbClr val="FFFFFF"/>
                </a:solidFill>
              </a14:hiddenFill>
            </a:ext>
          </a:extLst>
        </p:spPr>
      </p:pic>
      <p:sp>
        <p:nvSpPr>
          <p:cNvPr id="5" name="Speech Bubble: Oval 4">
            <a:extLst>
              <a:ext uri="{FF2B5EF4-FFF2-40B4-BE49-F238E27FC236}">
                <a16:creationId xmlns:a16="http://schemas.microsoft.com/office/drawing/2014/main" id="{6C4FAA99-0376-4516-8895-52D413DBEE0B}"/>
              </a:ext>
            </a:extLst>
          </p:cNvPr>
          <p:cNvSpPr/>
          <p:nvPr/>
        </p:nvSpPr>
        <p:spPr>
          <a:xfrm>
            <a:off x="4711147" y="3411763"/>
            <a:ext cx="3112055" cy="1465039"/>
          </a:xfrm>
          <a:prstGeom prst="wedgeEllipseCallout">
            <a:avLst>
              <a:gd name="adj1" fmla="val -47261"/>
              <a:gd name="adj2" fmla="val 67999"/>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sz="1200" dirty="0"/>
              <a:t>An average American drinks only 2.5 glasses whereas the prescribed quantity is 8 glasses</a:t>
            </a:r>
          </a:p>
        </p:txBody>
      </p:sp>
      <p:sp>
        <p:nvSpPr>
          <p:cNvPr id="7" name="Rectangle 6">
            <a:extLst>
              <a:ext uri="{FF2B5EF4-FFF2-40B4-BE49-F238E27FC236}">
                <a16:creationId xmlns:a16="http://schemas.microsoft.com/office/drawing/2014/main" id="{72E601DE-1BA3-4795-A73D-E8F4D4EEDDB1}"/>
              </a:ext>
            </a:extLst>
          </p:cNvPr>
          <p:cNvSpPr/>
          <p:nvPr/>
        </p:nvSpPr>
        <p:spPr>
          <a:xfrm>
            <a:off x="8325013" y="3190523"/>
            <a:ext cx="3112055" cy="258619"/>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tx1"/>
                </a:solidFill>
              </a:rPr>
              <a:t> Even mild dehydration causes</a:t>
            </a:r>
            <a:endParaRPr lang="en-SG" dirty="0">
              <a:solidFill>
                <a:schemeClr val="tx1"/>
              </a:solidFill>
            </a:endParaRPr>
          </a:p>
        </p:txBody>
      </p:sp>
      <p:pic>
        <p:nvPicPr>
          <p:cNvPr id="3076" name="Picture 4" descr="Image result for mild dehydration symptoms">
            <a:extLst>
              <a:ext uri="{FF2B5EF4-FFF2-40B4-BE49-F238E27FC236}">
                <a16:creationId xmlns:a16="http://schemas.microsoft.com/office/drawing/2014/main" id="{004E9CA4-B467-4E37-A21E-33CA7A15BC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6402" y="3517812"/>
            <a:ext cx="3631964" cy="277215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57A7F31-35AD-4D02-80E6-E14AC3F5A85C}"/>
              </a:ext>
            </a:extLst>
          </p:cNvPr>
          <p:cNvSpPr txBox="1"/>
          <p:nvPr/>
        </p:nvSpPr>
        <p:spPr>
          <a:xfrm>
            <a:off x="3" y="6289966"/>
            <a:ext cx="12191999" cy="584775"/>
          </a:xfrm>
          <a:prstGeom prst="rect">
            <a:avLst/>
          </a:prstGeom>
          <a:noFill/>
        </p:spPr>
        <p:txBody>
          <a:bodyPr wrap="square" rtlCol="0">
            <a:spAutoFit/>
          </a:bodyPr>
          <a:lstStyle/>
          <a:p>
            <a:r>
              <a:rPr lang="en-SG" sz="1600" u="sng" dirty="0"/>
              <a:t>Image Source: </a:t>
            </a:r>
            <a:r>
              <a:rPr lang="en-SG" sz="1600" dirty="0"/>
              <a:t>1] </a:t>
            </a:r>
            <a:r>
              <a:rPr lang="en-SG" sz="1600" dirty="0">
                <a:hlinkClick r:id="rId5"/>
              </a:rPr>
              <a:t>https://www.edn.com/design/sensors/4459165/Sensing-body-dehydration</a:t>
            </a:r>
            <a:r>
              <a:rPr lang="en-SG" sz="1600" dirty="0"/>
              <a:t> </a:t>
            </a:r>
          </a:p>
          <a:p>
            <a:r>
              <a:rPr lang="en-SG" sz="1600" dirty="0"/>
              <a:t>2] </a:t>
            </a:r>
            <a:r>
              <a:rPr lang="en-SG" sz="1600" dirty="0">
                <a:hlinkClick r:id="rId6"/>
              </a:rPr>
              <a:t>https://www.hydralyte.ca/dehydration/signs-symptoms-of-dehydration/</a:t>
            </a:r>
            <a:endParaRPr lang="en-SG" sz="1600" dirty="0"/>
          </a:p>
        </p:txBody>
      </p:sp>
      <p:pic>
        <p:nvPicPr>
          <p:cNvPr id="11" name="Picture 8" descr="Image result for nus">
            <a:extLst>
              <a:ext uri="{FF2B5EF4-FFF2-40B4-BE49-F238E27FC236}">
                <a16:creationId xmlns:a16="http://schemas.microsoft.com/office/drawing/2014/main" id="{E577DD59-A65C-48F4-98E2-A59314A2A93C}"/>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foregroundMark x1="29583" y1="46825" x2="29583" y2="46825"/>
                        <a14:foregroundMark x1="36750" y1="55556" x2="36750" y2="55556"/>
                        <a14:foregroundMark x1="32083" y1="62698" x2="32083" y2="62698"/>
                        <a14:foregroundMark x1="30750" y1="68571" x2="30750" y2="68571"/>
                        <a14:foregroundMark x1="29833" y1="68413" x2="29417" y2="68413"/>
                        <a14:foregroundMark x1="24917" y1="56349" x2="24917" y2="56349"/>
                        <a14:foregroundMark x1="22167" y1="56825" x2="22167" y2="56825"/>
                        <a14:foregroundMark x1="23583" y1="40476" x2="23583" y2="40476"/>
                        <a14:foregroundMark x1="30833" y1="41429" x2="30833" y2="41429"/>
                        <a14:foregroundMark x1="37750" y1="48571" x2="37750" y2="48571"/>
                        <a14:foregroundMark x1="34750" y1="43651" x2="34750" y2="43651"/>
                        <a14:foregroundMark x1="33583" y1="45238" x2="33583" y2="45238"/>
                        <a14:foregroundMark x1="30583" y1="76984" x2="41583" y2="66984"/>
                        <a14:foregroundMark x1="41583" y1="66984" x2="45667" y2="53016"/>
                        <a14:foregroundMark x1="17250" y1="22222" x2="19583" y2="47778"/>
                        <a14:foregroundMark x1="19583" y1="47778" x2="29417" y2="68413"/>
                        <a14:foregroundMark x1="29417" y1="68413" x2="42333" y2="73175"/>
                        <a14:foregroundMark x1="42333" y1="73175" x2="82833" y2="63651"/>
                        <a14:foregroundMark x1="82833" y1="63651" x2="89417" y2="41270"/>
                        <a14:foregroundMark x1="89417" y1="41270" x2="81083" y2="23175"/>
                        <a14:foregroundMark x1="81083" y1="23175" x2="21833" y2="17937"/>
                        <a14:foregroundMark x1="21833" y1="17937" x2="15417" y2="20159"/>
                        <a14:foregroundMark x1="15917" y1="15556" x2="12417" y2="41587"/>
                        <a14:foregroundMark x1="12417" y1="41587" x2="14583" y2="64444"/>
                        <a14:foregroundMark x1="14583" y1="64444" x2="45000" y2="72540"/>
                        <a14:foregroundMark x1="45000" y1="72540" x2="68000" y2="74603"/>
                        <a14:foregroundMark x1="18833" y1="20952" x2="15333" y2="45397"/>
                        <a14:foregroundMark x1="15333" y1="45397" x2="15750" y2="71429"/>
                        <a14:foregroundMark x1="15750" y1="71429" x2="36833" y2="79206"/>
                        <a14:foregroundMark x1="36833" y1="79206" x2="50083" y2="76032"/>
                        <a14:foregroundMark x1="50083" y1="76032" x2="68000" y2="76984"/>
                      </a14:backgroundRemoval>
                    </a14:imgEffect>
                  </a14:imgLayer>
                </a14:imgProps>
              </a:ext>
              <a:ext uri="{28A0092B-C50C-407E-A947-70E740481C1C}">
                <a14:useLocalDpi xmlns:a14="http://schemas.microsoft.com/office/drawing/2010/main" val="0"/>
              </a:ext>
            </a:extLst>
          </a:blip>
          <a:srcRect/>
          <a:stretch>
            <a:fillRect/>
          </a:stretch>
        </p:blipFill>
        <p:spPr bwMode="auto">
          <a:xfrm>
            <a:off x="9805989" y="-34578"/>
            <a:ext cx="2462020" cy="1292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6781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B357150C-42F3-4101-AC04-97B4F1F74C38}"/>
              </a:ext>
            </a:extLst>
          </p:cNvPr>
          <p:cNvSpPr/>
          <p:nvPr/>
        </p:nvSpPr>
        <p:spPr>
          <a:xfrm>
            <a:off x="9481170" y="1954438"/>
            <a:ext cx="2450401" cy="4086146"/>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a:p>
        </p:txBody>
      </p:sp>
      <p:sp useBgFill="1">
        <p:nvSpPr>
          <p:cNvPr id="2" name="Title 1">
            <a:extLst>
              <a:ext uri="{FF2B5EF4-FFF2-40B4-BE49-F238E27FC236}">
                <a16:creationId xmlns:a16="http://schemas.microsoft.com/office/drawing/2014/main" id="{4E86B22F-FD7A-47F3-8BD4-EDC9562220CB}"/>
              </a:ext>
            </a:extLst>
          </p:cNvPr>
          <p:cNvSpPr>
            <a:spLocks noGrp="1"/>
          </p:cNvSpPr>
          <p:nvPr>
            <p:ph type="title"/>
          </p:nvPr>
        </p:nvSpPr>
        <p:spPr>
          <a:ln>
            <a:noFill/>
          </a:ln>
        </p:spPr>
        <p:txBody>
          <a:bodyPr/>
          <a:lstStyle/>
          <a:p>
            <a:r>
              <a:rPr lang="en-SG" dirty="0"/>
              <a:t>Recent wearable sweat pH sensors</a:t>
            </a:r>
          </a:p>
        </p:txBody>
      </p:sp>
      <p:sp>
        <p:nvSpPr>
          <p:cNvPr id="4" name="Title 1">
            <a:extLst>
              <a:ext uri="{FF2B5EF4-FFF2-40B4-BE49-F238E27FC236}">
                <a16:creationId xmlns:a16="http://schemas.microsoft.com/office/drawing/2014/main" id="{5C3F167D-D40C-49A3-B622-6474F1C471B8}"/>
              </a:ext>
            </a:extLst>
          </p:cNvPr>
          <p:cNvSpPr txBox="1">
            <a:spLocks/>
          </p:cNvSpPr>
          <p:nvPr/>
        </p:nvSpPr>
        <p:spPr>
          <a:xfrm>
            <a:off x="464116" y="87679"/>
            <a:ext cx="11704323" cy="1608668"/>
          </a:xfrm>
          <a:prstGeom prst="rect">
            <a:avLst/>
          </a:prstGeom>
        </p:spPr>
        <p:txBody>
          <a:bodyPr vert="horz" lIns="91440" tIns="45720" rIns="91440" bIns="45720" rtlCol="0" anchor="b">
            <a:normAutofit fontScale="975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SG" dirty="0"/>
          </a:p>
        </p:txBody>
      </p:sp>
      <p:pic>
        <p:nvPicPr>
          <p:cNvPr id="5" name="Content Placeholder 4">
            <a:extLst>
              <a:ext uri="{FF2B5EF4-FFF2-40B4-BE49-F238E27FC236}">
                <a16:creationId xmlns:a16="http://schemas.microsoft.com/office/drawing/2014/main" id="{4FCAB85E-D708-4933-B746-9114922DE74A}"/>
              </a:ext>
            </a:extLst>
          </p:cNvPr>
          <p:cNvPicPr>
            <a:picLocks noChangeAspect="1"/>
          </p:cNvPicPr>
          <p:nvPr/>
        </p:nvPicPr>
        <p:blipFill>
          <a:blip r:embed="rId3"/>
          <a:stretch>
            <a:fillRect/>
          </a:stretch>
        </p:blipFill>
        <p:spPr>
          <a:xfrm>
            <a:off x="1657031" y="1813835"/>
            <a:ext cx="2059401" cy="1444984"/>
          </a:xfrm>
          <a:prstGeom prst="rect">
            <a:avLst/>
          </a:prstGeom>
        </p:spPr>
      </p:pic>
      <p:pic>
        <p:nvPicPr>
          <p:cNvPr id="6" name="Picture 5">
            <a:extLst>
              <a:ext uri="{FF2B5EF4-FFF2-40B4-BE49-F238E27FC236}">
                <a16:creationId xmlns:a16="http://schemas.microsoft.com/office/drawing/2014/main" id="{D36968C9-F7D1-4596-A120-5E587B25BEE7}"/>
              </a:ext>
            </a:extLst>
          </p:cNvPr>
          <p:cNvPicPr>
            <a:picLocks noChangeAspect="1"/>
          </p:cNvPicPr>
          <p:nvPr/>
        </p:nvPicPr>
        <p:blipFill>
          <a:blip r:embed="rId4"/>
          <a:stretch>
            <a:fillRect/>
          </a:stretch>
        </p:blipFill>
        <p:spPr>
          <a:xfrm>
            <a:off x="1529014" y="3829837"/>
            <a:ext cx="2642574" cy="1861121"/>
          </a:xfrm>
          <a:prstGeom prst="rect">
            <a:avLst/>
          </a:prstGeom>
        </p:spPr>
      </p:pic>
      <p:sp>
        <p:nvSpPr>
          <p:cNvPr id="7" name="TextBox 6">
            <a:extLst>
              <a:ext uri="{FF2B5EF4-FFF2-40B4-BE49-F238E27FC236}">
                <a16:creationId xmlns:a16="http://schemas.microsoft.com/office/drawing/2014/main" id="{E61B854C-2D8F-4523-B1D3-47E9EAB94F1D}"/>
              </a:ext>
            </a:extLst>
          </p:cNvPr>
          <p:cNvSpPr txBox="1"/>
          <p:nvPr/>
        </p:nvSpPr>
        <p:spPr>
          <a:xfrm>
            <a:off x="1215303" y="3261248"/>
            <a:ext cx="3439055" cy="507831"/>
          </a:xfrm>
          <a:prstGeom prst="rect">
            <a:avLst/>
          </a:prstGeom>
          <a:noFill/>
        </p:spPr>
        <p:txBody>
          <a:bodyPr wrap="square" rtlCol="0">
            <a:spAutoFit/>
          </a:bodyPr>
          <a:lstStyle/>
          <a:p>
            <a:r>
              <a:rPr lang="en-US" sz="900" i="1" dirty="0"/>
              <a:t>A multiplexed electrochemical system for continuous monitoring of a panel of analytes (pH, Na+, K, Cl-)  in sweat, integrated into a ‘smart’ wristband for fitness monitoring. [1]</a:t>
            </a:r>
            <a:endParaRPr lang="en-US" sz="900" i="1" dirty="0">
              <a:latin typeface="Times" pitchFamily="18" charset="0"/>
            </a:endParaRPr>
          </a:p>
        </p:txBody>
      </p:sp>
      <p:sp>
        <p:nvSpPr>
          <p:cNvPr id="8" name="TextBox 7">
            <a:extLst>
              <a:ext uri="{FF2B5EF4-FFF2-40B4-BE49-F238E27FC236}">
                <a16:creationId xmlns:a16="http://schemas.microsoft.com/office/drawing/2014/main" id="{49B0A9FC-516A-47F8-8FAE-114C04D25737}"/>
              </a:ext>
            </a:extLst>
          </p:cNvPr>
          <p:cNvSpPr txBox="1"/>
          <p:nvPr/>
        </p:nvSpPr>
        <p:spPr>
          <a:xfrm>
            <a:off x="5992890" y="3446805"/>
            <a:ext cx="2364145" cy="230832"/>
          </a:xfrm>
          <a:prstGeom prst="rect">
            <a:avLst/>
          </a:prstGeom>
          <a:noFill/>
        </p:spPr>
        <p:txBody>
          <a:bodyPr wrap="square" rtlCol="0">
            <a:spAutoFit/>
          </a:bodyPr>
          <a:lstStyle/>
          <a:p>
            <a:r>
              <a:rPr lang="en-US" sz="900" i="1" dirty="0" err="1"/>
              <a:t>IrOx</a:t>
            </a:r>
            <a:r>
              <a:rPr lang="en-US" sz="900" i="1" dirty="0"/>
              <a:t> pH sensor membrane [2]</a:t>
            </a:r>
            <a:endParaRPr lang="en-US" sz="900" i="1" dirty="0">
              <a:latin typeface="Times" pitchFamily="18" charset="0"/>
            </a:endParaRPr>
          </a:p>
        </p:txBody>
      </p:sp>
      <p:pic>
        <p:nvPicPr>
          <p:cNvPr id="9" name="Picture 8">
            <a:extLst>
              <a:ext uri="{FF2B5EF4-FFF2-40B4-BE49-F238E27FC236}">
                <a16:creationId xmlns:a16="http://schemas.microsoft.com/office/drawing/2014/main" id="{924C5594-F0FB-43AF-9D47-F3167BDEF3A3}"/>
              </a:ext>
            </a:extLst>
          </p:cNvPr>
          <p:cNvPicPr>
            <a:picLocks noChangeAspect="1"/>
          </p:cNvPicPr>
          <p:nvPr/>
        </p:nvPicPr>
        <p:blipFill>
          <a:blip r:embed="rId5"/>
          <a:stretch>
            <a:fillRect/>
          </a:stretch>
        </p:blipFill>
        <p:spPr>
          <a:xfrm>
            <a:off x="6035596" y="1830085"/>
            <a:ext cx="1416183" cy="1575707"/>
          </a:xfrm>
          <a:prstGeom prst="rect">
            <a:avLst/>
          </a:prstGeom>
        </p:spPr>
      </p:pic>
      <p:sp>
        <p:nvSpPr>
          <p:cNvPr id="10" name="AutoShape 2" descr="https://ars-els-cdn-com.libproxy1.nus.edu.sg/content/image/1-s2.0-S0925400515302513-gr2.jpg">
            <a:extLst>
              <a:ext uri="{FF2B5EF4-FFF2-40B4-BE49-F238E27FC236}">
                <a16:creationId xmlns:a16="http://schemas.microsoft.com/office/drawing/2014/main" id="{395F606A-FE8A-4659-B108-E42C8819E663}"/>
              </a:ext>
            </a:extLst>
          </p:cNvPr>
          <p:cNvSpPr>
            <a:spLocks noChangeAspect="1" noChangeArrowheads="1"/>
          </p:cNvSpPr>
          <p:nvPr/>
        </p:nvSpPr>
        <p:spPr bwMode="auto">
          <a:xfrm>
            <a:off x="6111953" y="6340986"/>
            <a:ext cx="4490164" cy="449016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17135" tIns="58567" rIns="117135" bIns="58567" numCol="1" anchor="t" anchorCtr="0" compatLnSpc="1">
            <a:prstTxWarp prst="textNoShape">
              <a:avLst/>
            </a:prstTxWarp>
          </a:bodyPr>
          <a:lstStyle/>
          <a:p>
            <a:endParaRPr lang="en-SG" sz="4612"/>
          </a:p>
        </p:txBody>
      </p:sp>
      <p:sp>
        <p:nvSpPr>
          <p:cNvPr id="11" name="TextBox 10">
            <a:extLst>
              <a:ext uri="{FF2B5EF4-FFF2-40B4-BE49-F238E27FC236}">
                <a16:creationId xmlns:a16="http://schemas.microsoft.com/office/drawing/2014/main" id="{4D9CF258-7F56-43D5-A2D2-03245AFFC14D}"/>
              </a:ext>
            </a:extLst>
          </p:cNvPr>
          <p:cNvSpPr txBox="1"/>
          <p:nvPr/>
        </p:nvSpPr>
        <p:spPr>
          <a:xfrm>
            <a:off x="1032819" y="5701433"/>
            <a:ext cx="4021644" cy="369332"/>
          </a:xfrm>
          <a:prstGeom prst="rect">
            <a:avLst/>
          </a:prstGeom>
          <a:noFill/>
        </p:spPr>
        <p:txBody>
          <a:bodyPr wrap="square" rtlCol="0">
            <a:spAutoFit/>
          </a:bodyPr>
          <a:lstStyle/>
          <a:p>
            <a:r>
              <a:rPr lang="en-US" sz="900" i="1" dirty="0"/>
              <a:t>One-time, </a:t>
            </a:r>
            <a:r>
              <a:rPr lang="en-US" sz="900" i="1" dirty="0" err="1"/>
              <a:t>colourimetric</a:t>
            </a:r>
            <a:r>
              <a:rPr lang="en-US" sz="900" i="1" dirty="0"/>
              <a:t> detection of sweat analytes (including pH)  with microfluidic device[3]</a:t>
            </a:r>
            <a:endParaRPr lang="en-SG" sz="900" i="1" dirty="0"/>
          </a:p>
        </p:txBody>
      </p:sp>
      <p:pic>
        <p:nvPicPr>
          <p:cNvPr id="12" name="Picture 11">
            <a:extLst>
              <a:ext uri="{FF2B5EF4-FFF2-40B4-BE49-F238E27FC236}">
                <a16:creationId xmlns:a16="http://schemas.microsoft.com/office/drawing/2014/main" id="{A521C66A-81A9-4498-B921-2AEB49FA9F3B}"/>
              </a:ext>
            </a:extLst>
          </p:cNvPr>
          <p:cNvPicPr>
            <a:picLocks noChangeAspect="1"/>
          </p:cNvPicPr>
          <p:nvPr/>
        </p:nvPicPr>
        <p:blipFill>
          <a:blip r:embed="rId6"/>
          <a:stretch>
            <a:fillRect/>
          </a:stretch>
        </p:blipFill>
        <p:spPr>
          <a:xfrm>
            <a:off x="5164140" y="3851858"/>
            <a:ext cx="4021643" cy="1477939"/>
          </a:xfrm>
          <a:prstGeom prst="rect">
            <a:avLst/>
          </a:prstGeom>
        </p:spPr>
      </p:pic>
      <p:sp>
        <p:nvSpPr>
          <p:cNvPr id="13" name="TextBox 12">
            <a:extLst>
              <a:ext uri="{FF2B5EF4-FFF2-40B4-BE49-F238E27FC236}">
                <a16:creationId xmlns:a16="http://schemas.microsoft.com/office/drawing/2014/main" id="{0A788013-3B7F-417F-BEC8-C5976B7F0375}"/>
              </a:ext>
            </a:extLst>
          </p:cNvPr>
          <p:cNvSpPr txBox="1"/>
          <p:nvPr/>
        </p:nvSpPr>
        <p:spPr>
          <a:xfrm>
            <a:off x="5299012" y="5473254"/>
            <a:ext cx="3777095" cy="246221"/>
          </a:xfrm>
          <a:prstGeom prst="rect">
            <a:avLst/>
          </a:prstGeom>
          <a:noFill/>
        </p:spPr>
        <p:txBody>
          <a:bodyPr wrap="square" rtlCol="0">
            <a:spAutoFit/>
          </a:bodyPr>
          <a:lstStyle/>
          <a:p>
            <a:r>
              <a:rPr lang="en-US" sz="1000" i="1" dirty="0"/>
              <a:t>Optical monitoring of sweat pH by a textile fabric wearable sensor </a:t>
            </a:r>
            <a:r>
              <a:rPr lang="en-SG" sz="1000" i="1" dirty="0"/>
              <a:t>[4]</a:t>
            </a:r>
          </a:p>
        </p:txBody>
      </p:sp>
      <p:pic>
        <p:nvPicPr>
          <p:cNvPr id="14" name="Graphic 13" descr="Checkmark">
            <a:extLst>
              <a:ext uri="{FF2B5EF4-FFF2-40B4-BE49-F238E27FC236}">
                <a16:creationId xmlns:a16="http://schemas.microsoft.com/office/drawing/2014/main" id="{553CACCD-C211-4CF7-8261-2785FDEDC83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45823" y="2037762"/>
            <a:ext cx="706685" cy="692687"/>
          </a:xfrm>
          <a:prstGeom prst="rect">
            <a:avLst/>
          </a:prstGeom>
        </p:spPr>
      </p:pic>
      <p:pic>
        <p:nvPicPr>
          <p:cNvPr id="15" name="Graphic 14" descr="Close">
            <a:extLst>
              <a:ext uri="{FF2B5EF4-FFF2-40B4-BE49-F238E27FC236}">
                <a16:creationId xmlns:a16="http://schemas.microsoft.com/office/drawing/2014/main" id="{E81839CE-3142-4B26-B822-392B90465C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515901" y="3036564"/>
            <a:ext cx="792060" cy="739373"/>
          </a:xfrm>
          <a:prstGeom prst="rect">
            <a:avLst/>
          </a:prstGeom>
        </p:spPr>
      </p:pic>
      <p:pic>
        <p:nvPicPr>
          <p:cNvPr id="16" name="Graphic 15" descr="Close">
            <a:extLst>
              <a:ext uri="{FF2B5EF4-FFF2-40B4-BE49-F238E27FC236}">
                <a16:creationId xmlns:a16="http://schemas.microsoft.com/office/drawing/2014/main" id="{ADB92BA3-0C35-4C13-85D9-DA52875A117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516201" y="4603226"/>
            <a:ext cx="763048" cy="739373"/>
          </a:xfrm>
          <a:prstGeom prst="rect">
            <a:avLst/>
          </a:prstGeom>
        </p:spPr>
      </p:pic>
      <p:sp>
        <p:nvSpPr>
          <p:cNvPr id="17" name="TextBox 16">
            <a:extLst>
              <a:ext uri="{FF2B5EF4-FFF2-40B4-BE49-F238E27FC236}">
                <a16:creationId xmlns:a16="http://schemas.microsoft.com/office/drawing/2014/main" id="{E6690033-772E-4122-B552-6CD4A2ADB4E4}"/>
              </a:ext>
            </a:extLst>
          </p:cNvPr>
          <p:cNvSpPr txBox="1"/>
          <p:nvPr/>
        </p:nvSpPr>
        <p:spPr>
          <a:xfrm>
            <a:off x="10267907" y="2045710"/>
            <a:ext cx="1797103" cy="707886"/>
          </a:xfrm>
          <a:prstGeom prst="rect">
            <a:avLst/>
          </a:prstGeom>
          <a:noFill/>
        </p:spPr>
        <p:txBody>
          <a:bodyPr wrap="square" rtlCol="0">
            <a:spAutoFit/>
          </a:bodyPr>
          <a:lstStyle/>
          <a:p>
            <a:r>
              <a:rPr lang="en-SG" sz="2000" b="1" dirty="0"/>
              <a:t>Real-time,</a:t>
            </a:r>
          </a:p>
          <a:p>
            <a:r>
              <a:rPr lang="en-SG" sz="2000" b="1" dirty="0"/>
              <a:t>Continuous</a:t>
            </a:r>
          </a:p>
        </p:txBody>
      </p:sp>
      <p:sp>
        <p:nvSpPr>
          <p:cNvPr id="18" name="TextBox 17">
            <a:extLst>
              <a:ext uri="{FF2B5EF4-FFF2-40B4-BE49-F238E27FC236}">
                <a16:creationId xmlns:a16="http://schemas.microsoft.com/office/drawing/2014/main" id="{E634DBA7-70C6-4EF3-BD85-A7147429B1DE}"/>
              </a:ext>
            </a:extLst>
          </p:cNvPr>
          <p:cNvSpPr txBox="1"/>
          <p:nvPr/>
        </p:nvSpPr>
        <p:spPr>
          <a:xfrm>
            <a:off x="10307243" y="3035304"/>
            <a:ext cx="1649755" cy="707886"/>
          </a:xfrm>
          <a:prstGeom prst="rect">
            <a:avLst/>
          </a:prstGeom>
          <a:noFill/>
        </p:spPr>
        <p:txBody>
          <a:bodyPr wrap="square" rtlCol="0">
            <a:spAutoFit/>
          </a:bodyPr>
          <a:lstStyle/>
          <a:p>
            <a:r>
              <a:rPr lang="en-SG" sz="2000" b="1" dirty="0"/>
              <a:t>Long-term</a:t>
            </a:r>
            <a:br>
              <a:rPr lang="en-SG" sz="2000" b="1" dirty="0"/>
            </a:br>
            <a:r>
              <a:rPr lang="en-SG" sz="2000" b="1" dirty="0"/>
              <a:t>Reusable</a:t>
            </a:r>
          </a:p>
        </p:txBody>
      </p:sp>
      <p:sp>
        <p:nvSpPr>
          <p:cNvPr id="19" name="TextBox 18">
            <a:extLst>
              <a:ext uri="{FF2B5EF4-FFF2-40B4-BE49-F238E27FC236}">
                <a16:creationId xmlns:a16="http://schemas.microsoft.com/office/drawing/2014/main" id="{D0ACCB9A-1F6E-4722-AF24-F611BEBD1C4A}"/>
              </a:ext>
            </a:extLst>
          </p:cNvPr>
          <p:cNvSpPr txBox="1"/>
          <p:nvPr/>
        </p:nvSpPr>
        <p:spPr>
          <a:xfrm>
            <a:off x="10260777" y="4124391"/>
            <a:ext cx="1820382" cy="1631216"/>
          </a:xfrm>
          <a:prstGeom prst="rect">
            <a:avLst/>
          </a:prstGeom>
          <a:noFill/>
        </p:spPr>
        <p:txBody>
          <a:bodyPr wrap="square" rtlCol="0">
            <a:spAutoFit/>
          </a:bodyPr>
          <a:lstStyle/>
          <a:p>
            <a:r>
              <a:rPr lang="en-SG" sz="2000" b="1" dirty="0"/>
              <a:t>Compatible</a:t>
            </a:r>
            <a:br>
              <a:rPr lang="en-SG" sz="2000" b="1" dirty="0"/>
            </a:br>
            <a:r>
              <a:rPr lang="en-SG" sz="2000" b="1" dirty="0"/>
              <a:t>with existing fitness trackers/ </a:t>
            </a:r>
          </a:p>
          <a:p>
            <a:r>
              <a:rPr lang="en-SG" sz="2000" b="1" dirty="0"/>
              <a:t>smart watches</a:t>
            </a:r>
          </a:p>
        </p:txBody>
      </p:sp>
      <p:sp>
        <p:nvSpPr>
          <p:cNvPr id="23" name="Rectangle 22">
            <a:extLst>
              <a:ext uri="{FF2B5EF4-FFF2-40B4-BE49-F238E27FC236}">
                <a16:creationId xmlns:a16="http://schemas.microsoft.com/office/drawing/2014/main" id="{D7A8FD2E-9A69-44CE-ADCC-A9CBD60EA319}"/>
              </a:ext>
            </a:extLst>
          </p:cNvPr>
          <p:cNvSpPr/>
          <p:nvPr/>
        </p:nvSpPr>
        <p:spPr>
          <a:xfrm>
            <a:off x="7716" y="8558184"/>
            <a:ext cx="13008673" cy="1200329"/>
          </a:xfrm>
          <a:prstGeom prst="rect">
            <a:avLst/>
          </a:prstGeom>
        </p:spPr>
        <p:txBody>
          <a:bodyPr wrap="square">
            <a:spAutoFit/>
          </a:bodyPr>
          <a:lstStyle/>
          <a:p>
            <a:pPr algn="l"/>
            <a:r>
              <a:rPr lang="en-SG" sz="1200" dirty="0">
                <a:latin typeface="Helvetica Neue"/>
                <a:ea typeface="Helvetica Neue"/>
                <a:cs typeface="Helvetica Neue"/>
                <a:sym typeface="Helvetica Neue"/>
              </a:rPr>
              <a:t>1. Gao, Wei, et al. "Fully integrated wearable sensor arrays for multiplexed in situ perspiration analysis." </a:t>
            </a:r>
            <a:r>
              <a:rPr lang="en-SG" sz="1200" i="1" dirty="0">
                <a:latin typeface="Helvetica Neue"/>
                <a:ea typeface="Helvetica Neue"/>
                <a:cs typeface="Helvetica Neue"/>
                <a:sym typeface="Helvetica Neue"/>
              </a:rPr>
              <a:t>Nature</a:t>
            </a:r>
            <a:r>
              <a:rPr lang="en-SG" sz="1200" dirty="0">
                <a:latin typeface="Helvetica Neue"/>
                <a:ea typeface="Helvetica Neue"/>
                <a:cs typeface="Helvetica Neue"/>
                <a:sym typeface="Helvetica Neue"/>
              </a:rPr>
              <a:t> 529.7587 (2016): 509.</a:t>
            </a:r>
          </a:p>
          <a:p>
            <a:pPr algn="l"/>
            <a:r>
              <a:rPr lang="en-SG" sz="1200" dirty="0">
                <a:latin typeface="Helvetica Neue"/>
                <a:ea typeface="Helvetica Neue"/>
                <a:cs typeface="Helvetica Neue"/>
                <a:sym typeface="Helvetica Neue"/>
              </a:rPr>
              <a:t>2.. </a:t>
            </a:r>
            <a:r>
              <a:rPr lang="en-SG" sz="1200" dirty="0" err="1">
                <a:latin typeface="Helvetica Neue"/>
                <a:ea typeface="Helvetica Neue"/>
                <a:cs typeface="Helvetica Neue"/>
                <a:sym typeface="Helvetica Neue"/>
              </a:rPr>
              <a:t>Anastasova</a:t>
            </a:r>
            <a:r>
              <a:rPr lang="en-SG" sz="1200" dirty="0">
                <a:latin typeface="Helvetica Neue"/>
                <a:ea typeface="Helvetica Neue"/>
                <a:cs typeface="Helvetica Neue"/>
                <a:sym typeface="Helvetica Neue"/>
              </a:rPr>
              <a:t>, S., </a:t>
            </a:r>
            <a:r>
              <a:rPr lang="en-SG" sz="1200" dirty="0" err="1">
                <a:latin typeface="Helvetica Neue"/>
                <a:ea typeface="Helvetica Neue"/>
                <a:cs typeface="Helvetica Neue"/>
                <a:sym typeface="Helvetica Neue"/>
              </a:rPr>
              <a:t>Crewther</a:t>
            </a:r>
            <a:r>
              <a:rPr lang="en-SG" sz="1200" dirty="0">
                <a:latin typeface="Helvetica Neue"/>
                <a:ea typeface="Helvetica Neue"/>
                <a:cs typeface="Helvetica Neue"/>
                <a:sym typeface="Helvetica Neue"/>
              </a:rPr>
              <a:t>, B., </a:t>
            </a:r>
            <a:r>
              <a:rPr lang="en-SG" sz="1200" dirty="0" err="1">
                <a:latin typeface="Helvetica Neue"/>
                <a:ea typeface="Helvetica Neue"/>
                <a:cs typeface="Helvetica Neue"/>
                <a:sym typeface="Helvetica Neue"/>
              </a:rPr>
              <a:t>Bembnowicz</a:t>
            </a:r>
            <a:r>
              <a:rPr lang="en-SG" sz="1200" dirty="0">
                <a:latin typeface="Helvetica Neue"/>
                <a:ea typeface="Helvetica Neue"/>
                <a:cs typeface="Helvetica Neue"/>
                <a:sym typeface="Helvetica Neue"/>
              </a:rPr>
              <a:t>, P., </a:t>
            </a:r>
            <a:r>
              <a:rPr lang="en-SG" sz="1200" dirty="0" err="1">
                <a:latin typeface="Helvetica Neue"/>
                <a:ea typeface="Helvetica Neue"/>
                <a:cs typeface="Helvetica Neue"/>
                <a:sym typeface="Helvetica Neue"/>
              </a:rPr>
              <a:t>Curto</a:t>
            </a:r>
            <a:r>
              <a:rPr lang="en-SG" sz="1200" dirty="0">
                <a:latin typeface="Helvetica Neue"/>
                <a:ea typeface="Helvetica Neue"/>
                <a:cs typeface="Helvetica Neue"/>
                <a:sym typeface="Helvetica Neue"/>
              </a:rPr>
              <a:t>, V., </a:t>
            </a:r>
            <a:r>
              <a:rPr lang="en-SG" sz="1200" dirty="0" err="1">
                <a:latin typeface="Helvetica Neue"/>
                <a:ea typeface="Helvetica Neue"/>
                <a:cs typeface="Helvetica Neue"/>
                <a:sym typeface="Helvetica Neue"/>
              </a:rPr>
              <a:t>Ip</a:t>
            </a:r>
            <a:r>
              <a:rPr lang="en-SG" sz="1200" dirty="0">
                <a:latin typeface="Helvetica Neue"/>
                <a:ea typeface="Helvetica Neue"/>
                <a:cs typeface="Helvetica Neue"/>
                <a:sym typeface="Helvetica Neue"/>
              </a:rPr>
              <a:t>, H. M., Rosa, B., &amp; Yang, G. Z. (2017). A wearable </a:t>
            </a:r>
            <a:r>
              <a:rPr lang="en-SG" sz="1200" dirty="0" err="1">
                <a:latin typeface="Helvetica Neue"/>
                <a:ea typeface="Helvetica Neue"/>
                <a:cs typeface="Helvetica Neue"/>
                <a:sym typeface="Helvetica Neue"/>
              </a:rPr>
              <a:t>multisensing</a:t>
            </a:r>
            <a:r>
              <a:rPr lang="en-SG" sz="1200" dirty="0">
                <a:latin typeface="Helvetica Neue"/>
                <a:ea typeface="Helvetica Neue"/>
                <a:cs typeface="Helvetica Neue"/>
                <a:sym typeface="Helvetica Neue"/>
              </a:rPr>
              <a:t> patch for continuous sweat monitoring. Biosensors and Bioelectronics, 93, 139-145.</a:t>
            </a:r>
          </a:p>
          <a:p>
            <a:pPr algn="l"/>
            <a:r>
              <a:rPr lang="en-SG" sz="1200" dirty="0">
                <a:latin typeface="Helvetica Neue"/>
                <a:ea typeface="Helvetica Neue"/>
                <a:cs typeface="Helvetica Neue"/>
                <a:sym typeface="Helvetica Neue"/>
              </a:rPr>
              <a:t>3/. Koh, </a:t>
            </a:r>
            <a:r>
              <a:rPr lang="en-SG" sz="1200" dirty="0" err="1">
                <a:latin typeface="Helvetica Neue"/>
                <a:ea typeface="Helvetica Neue"/>
                <a:cs typeface="Helvetica Neue"/>
                <a:sym typeface="Helvetica Neue"/>
              </a:rPr>
              <a:t>Ahyeon</a:t>
            </a:r>
            <a:r>
              <a:rPr lang="en-SG" sz="1200" dirty="0">
                <a:latin typeface="Helvetica Neue"/>
                <a:ea typeface="Helvetica Neue"/>
                <a:cs typeface="Helvetica Neue"/>
                <a:sym typeface="Helvetica Neue"/>
              </a:rPr>
              <a:t>, et al. "A soft, wearable microfluidic device for the capture, storage, and colorimetric sensing of sweat." Science translational medicine8.366 (2016): 366ra165-366ra165.</a:t>
            </a:r>
          </a:p>
          <a:p>
            <a:pPr algn="l"/>
            <a:r>
              <a:rPr lang="en-SG" sz="1200" dirty="0">
                <a:latin typeface="Helvetica Neue"/>
                <a:ea typeface="Helvetica Neue"/>
                <a:cs typeface="Helvetica Neue"/>
                <a:sym typeface="Helvetica Neue"/>
              </a:rPr>
              <a:t>4/. Caldara, Michele, et al. "Optical monitoring of sweat pH by a textile fabric wearable sensor based on covalently bonded litmus-3-glycidoxypropyltrimethoxysilane coating." Sensors and Actuators B: Chemical 222 (2016): 213-220.</a:t>
            </a:r>
          </a:p>
        </p:txBody>
      </p:sp>
      <p:grpSp>
        <p:nvGrpSpPr>
          <p:cNvPr id="25" name="Group 24">
            <a:extLst>
              <a:ext uri="{FF2B5EF4-FFF2-40B4-BE49-F238E27FC236}">
                <a16:creationId xmlns:a16="http://schemas.microsoft.com/office/drawing/2014/main" id="{14962F93-ECC7-4BF4-AA61-34C77F9F2B23}"/>
              </a:ext>
            </a:extLst>
          </p:cNvPr>
          <p:cNvGrpSpPr/>
          <p:nvPr/>
        </p:nvGrpSpPr>
        <p:grpSpPr>
          <a:xfrm>
            <a:off x="3104263" y="1996749"/>
            <a:ext cx="3868769" cy="3311042"/>
            <a:chOff x="-5435014" y="3543300"/>
            <a:chExt cx="5172638" cy="4696371"/>
          </a:xfrm>
        </p:grpSpPr>
        <p:sp>
          <p:nvSpPr>
            <p:cNvPr id="26" name="Rectangle 25">
              <a:extLst>
                <a:ext uri="{FF2B5EF4-FFF2-40B4-BE49-F238E27FC236}">
                  <a16:creationId xmlns:a16="http://schemas.microsoft.com/office/drawing/2014/main" id="{C147D7C6-704A-4A4C-90F9-CA5B56FA95BF}"/>
                </a:ext>
              </a:extLst>
            </p:cNvPr>
            <p:cNvSpPr/>
            <p:nvPr/>
          </p:nvSpPr>
          <p:spPr>
            <a:xfrm>
              <a:off x="-5435014" y="3543300"/>
              <a:ext cx="5172638" cy="4696371"/>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b" anchorCtr="1">
              <a:noAutofit/>
            </a:bodyPr>
            <a:lstStyle/>
            <a:p>
              <a:pPr marL="0" marR="0" indent="0" algn="ctr" defTabSz="584200" rtl="0" fontAlgn="auto" latinLnBrk="0" hangingPunct="0">
                <a:lnSpc>
                  <a:spcPct val="100000"/>
                </a:lnSpc>
                <a:spcBef>
                  <a:spcPts val="0"/>
                </a:spcBef>
                <a:spcAft>
                  <a:spcPts val="0"/>
                </a:spcAft>
                <a:buClrTx/>
                <a:buSzTx/>
                <a:buFontTx/>
                <a:buNone/>
                <a:tabLst/>
              </a:pPr>
              <a:r>
                <a:rPr lang="en-US" sz="2600" dirty="0" err="1">
                  <a:solidFill>
                    <a:schemeClr val="bg1"/>
                  </a:solidFill>
                </a:rPr>
                <a:t>L’Oreal’s</a:t>
              </a:r>
              <a:r>
                <a:rPr lang="en-US" sz="2600" dirty="0">
                  <a:solidFill>
                    <a:schemeClr val="bg1"/>
                  </a:solidFill>
                </a:rPr>
                <a:t> skin track pH </a:t>
              </a:r>
              <a:br>
                <a:rPr lang="en-US" sz="2600" dirty="0">
                  <a:solidFill>
                    <a:schemeClr val="bg1"/>
                  </a:solidFill>
                </a:rPr>
              </a:br>
              <a:r>
                <a:rPr lang="en-US" sz="2600" dirty="0">
                  <a:solidFill>
                    <a:schemeClr val="bg1"/>
                  </a:solidFill>
                </a:rPr>
                <a:t>microfluidic wearable</a:t>
              </a:r>
              <a:endParaRPr kumimoji="0" lang="en-US" sz="2600" b="0" i="0" u="none" strike="noStrike" cap="none" spc="0" normalizeH="0" baseline="0" dirty="0">
                <a:ln>
                  <a:noFill/>
                </a:ln>
                <a:solidFill>
                  <a:schemeClr val="bg1"/>
                </a:solidFill>
                <a:effectLst/>
                <a:uFillTx/>
                <a:sym typeface="Helvetica Light"/>
              </a:endParaRPr>
            </a:p>
          </p:txBody>
        </p:sp>
        <p:pic>
          <p:nvPicPr>
            <p:cNvPr id="27" name="Picture 26">
              <a:extLst>
                <a:ext uri="{FF2B5EF4-FFF2-40B4-BE49-F238E27FC236}">
                  <a16:creationId xmlns:a16="http://schemas.microsoft.com/office/drawing/2014/main" id="{C1DE6DD9-9F0B-4982-B7F9-99FDB70CD7BD}"/>
                </a:ext>
              </a:extLst>
            </p:cNvPr>
            <p:cNvPicPr>
              <a:picLocks noChangeAspect="1"/>
            </p:cNvPicPr>
            <p:nvPr/>
          </p:nvPicPr>
          <p:blipFill>
            <a:blip r:embed="rId11"/>
            <a:stretch>
              <a:fillRect/>
            </a:stretch>
          </p:blipFill>
          <p:spPr>
            <a:xfrm>
              <a:off x="-5259446" y="3827420"/>
              <a:ext cx="4862847" cy="3238656"/>
            </a:xfrm>
            <a:prstGeom prst="rect">
              <a:avLst/>
            </a:prstGeom>
          </p:spPr>
        </p:pic>
      </p:grpSp>
      <p:pic>
        <p:nvPicPr>
          <p:cNvPr id="28" name="Picture 8" descr="Image result for nus">
            <a:extLst>
              <a:ext uri="{FF2B5EF4-FFF2-40B4-BE49-F238E27FC236}">
                <a16:creationId xmlns:a16="http://schemas.microsoft.com/office/drawing/2014/main" id="{B6528D89-98F1-4BAB-8458-F974CAE550DF}"/>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foregroundMark x1="29583" y1="46825" x2="29583" y2="46825"/>
                        <a14:foregroundMark x1="36750" y1="55556" x2="36750" y2="55556"/>
                        <a14:foregroundMark x1="32083" y1="62698" x2="32083" y2="62698"/>
                        <a14:foregroundMark x1="30750" y1="68571" x2="30750" y2="68571"/>
                        <a14:foregroundMark x1="29833" y1="68413" x2="29417" y2="68413"/>
                        <a14:foregroundMark x1="24917" y1="56349" x2="24917" y2="56349"/>
                        <a14:foregroundMark x1="22167" y1="56825" x2="22167" y2="56825"/>
                        <a14:foregroundMark x1="23583" y1="40476" x2="23583" y2="40476"/>
                        <a14:foregroundMark x1="30833" y1="41429" x2="30833" y2="41429"/>
                        <a14:foregroundMark x1="37750" y1="48571" x2="37750" y2="48571"/>
                        <a14:foregroundMark x1="34750" y1="43651" x2="34750" y2="43651"/>
                        <a14:foregroundMark x1="33583" y1="45238" x2="33583" y2="45238"/>
                        <a14:foregroundMark x1="30583" y1="76984" x2="41583" y2="66984"/>
                        <a14:foregroundMark x1="41583" y1="66984" x2="45667" y2="53016"/>
                        <a14:foregroundMark x1="17250" y1="22222" x2="19583" y2="47778"/>
                        <a14:foregroundMark x1="19583" y1="47778" x2="29417" y2="68413"/>
                        <a14:foregroundMark x1="29417" y1="68413" x2="42333" y2="73175"/>
                        <a14:foregroundMark x1="42333" y1="73175" x2="82833" y2="63651"/>
                        <a14:foregroundMark x1="82833" y1="63651" x2="89417" y2="41270"/>
                        <a14:foregroundMark x1="89417" y1="41270" x2="81083" y2="23175"/>
                        <a14:foregroundMark x1="81083" y1="23175" x2="21833" y2="17937"/>
                        <a14:foregroundMark x1="21833" y1="17937" x2="15417" y2="20159"/>
                        <a14:foregroundMark x1="15917" y1="15556" x2="12417" y2="41587"/>
                        <a14:foregroundMark x1="12417" y1="41587" x2="14583" y2="64444"/>
                        <a14:foregroundMark x1="14583" y1="64444" x2="45000" y2="72540"/>
                        <a14:foregroundMark x1="45000" y1="72540" x2="68000" y2="74603"/>
                        <a14:foregroundMark x1="18833" y1="20952" x2="15333" y2="45397"/>
                        <a14:foregroundMark x1="15333" y1="45397" x2="15750" y2="71429"/>
                        <a14:foregroundMark x1="15750" y1="71429" x2="36833" y2="79206"/>
                        <a14:foregroundMark x1="36833" y1="79206" x2="50083" y2="76032"/>
                        <a14:foregroundMark x1="50083" y1="76032" x2="68000" y2="76984"/>
                      </a14:backgroundRemoval>
                    </a14:imgEffect>
                  </a14:imgLayer>
                </a14:imgProps>
              </a:ext>
              <a:ext uri="{28A0092B-C50C-407E-A947-70E740481C1C}">
                <a14:useLocalDpi xmlns:a14="http://schemas.microsoft.com/office/drawing/2010/main" val="0"/>
              </a:ext>
            </a:extLst>
          </a:blip>
          <a:srcRect/>
          <a:stretch>
            <a:fillRect/>
          </a:stretch>
        </p:blipFill>
        <p:spPr bwMode="auto">
          <a:xfrm>
            <a:off x="9805989" y="-40021"/>
            <a:ext cx="2462020" cy="1292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116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p:bldP spid="8" grpId="0"/>
      <p:bldP spid="11" grpId="0"/>
      <p:bldP spid="13" grpId="0"/>
      <p:bldP spid="17" grpId="0"/>
      <p:bldP spid="18"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1F5C8-9C17-4C8F-A483-386970A1D49A}"/>
              </a:ext>
            </a:extLst>
          </p:cNvPr>
          <p:cNvSpPr>
            <a:spLocks noGrp="1"/>
          </p:cNvSpPr>
          <p:nvPr>
            <p:ph type="title"/>
          </p:nvPr>
        </p:nvSpPr>
        <p:spPr/>
        <p:txBody>
          <a:bodyPr/>
          <a:lstStyle/>
          <a:p>
            <a:r>
              <a:rPr lang="en-SG" dirty="0"/>
              <a:t>pH Watch </a:t>
            </a:r>
          </a:p>
        </p:txBody>
      </p:sp>
      <p:sp>
        <p:nvSpPr>
          <p:cNvPr id="3" name="Content Placeholder 2">
            <a:extLst>
              <a:ext uri="{FF2B5EF4-FFF2-40B4-BE49-F238E27FC236}">
                <a16:creationId xmlns:a16="http://schemas.microsoft.com/office/drawing/2014/main" id="{6CF25AD5-87D4-47B0-BFD4-8D5A97DCFA85}"/>
              </a:ext>
            </a:extLst>
          </p:cNvPr>
          <p:cNvSpPr>
            <a:spLocks noGrp="1"/>
          </p:cNvSpPr>
          <p:nvPr>
            <p:ph idx="1"/>
          </p:nvPr>
        </p:nvSpPr>
        <p:spPr>
          <a:xfrm>
            <a:off x="1097280" y="1845734"/>
            <a:ext cx="7888541" cy="4023360"/>
          </a:xfrm>
        </p:spPr>
        <p:txBody>
          <a:bodyPr/>
          <a:lstStyle/>
          <a:p>
            <a:pPr marL="0" indent="0">
              <a:buNone/>
            </a:pPr>
            <a:r>
              <a:rPr lang="en-SG" b="1" dirty="0"/>
              <a:t>First ever wearable prototype leveraging pulse oximeters for reusable, real-time monitoring of pH value in sweat.</a:t>
            </a:r>
          </a:p>
        </p:txBody>
      </p:sp>
      <p:sp>
        <p:nvSpPr>
          <p:cNvPr id="4" name="Rectangle: Rounded Corners 3">
            <a:extLst>
              <a:ext uri="{FF2B5EF4-FFF2-40B4-BE49-F238E27FC236}">
                <a16:creationId xmlns:a16="http://schemas.microsoft.com/office/drawing/2014/main" id="{C403E039-ACE7-43A8-AC64-3C0CDDAA96F9}"/>
              </a:ext>
            </a:extLst>
          </p:cNvPr>
          <p:cNvSpPr/>
          <p:nvPr/>
        </p:nvSpPr>
        <p:spPr>
          <a:xfrm>
            <a:off x="9119760" y="2350475"/>
            <a:ext cx="2846833" cy="3903285"/>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sz="1600"/>
          </a:p>
        </p:txBody>
      </p:sp>
      <p:pic>
        <p:nvPicPr>
          <p:cNvPr id="5" name="Graphic 4" descr="Checkmark">
            <a:extLst>
              <a:ext uri="{FF2B5EF4-FFF2-40B4-BE49-F238E27FC236}">
                <a16:creationId xmlns:a16="http://schemas.microsoft.com/office/drawing/2014/main" id="{E1FC9731-D196-41A8-998C-E2E88AE049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36099" y="2538073"/>
            <a:ext cx="672721" cy="659145"/>
          </a:xfrm>
          <a:prstGeom prst="rect">
            <a:avLst/>
          </a:prstGeom>
        </p:spPr>
      </p:pic>
      <p:pic>
        <p:nvPicPr>
          <p:cNvPr id="6" name="Graphic 5" descr="Checkmark">
            <a:extLst>
              <a:ext uri="{FF2B5EF4-FFF2-40B4-BE49-F238E27FC236}">
                <a16:creationId xmlns:a16="http://schemas.microsoft.com/office/drawing/2014/main" id="{F22F61E2-F425-4C30-AEF3-5763E839BE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36099" y="3642973"/>
            <a:ext cx="672721" cy="659145"/>
          </a:xfrm>
          <a:prstGeom prst="rect">
            <a:avLst/>
          </a:prstGeom>
        </p:spPr>
      </p:pic>
      <p:pic>
        <p:nvPicPr>
          <p:cNvPr id="7" name="Graphic 6" descr="Checkmark">
            <a:extLst>
              <a:ext uri="{FF2B5EF4-FFF2-40B4-BE49-F238E27FC236}">
                <a16:creationId xmlns:a16="http://schemas.microsoft.com/office/drawing/2014/main" id="{F2CDA642-A88D-4FFC-954F-0EF1C3AEB1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36099" y="4900273"/>
            <a:ext cx="672721" cy="659145"/>
          </a:xfrm>
          <a:prstGeom prst="rect">
            <a:avLst/>
          </a:prstGeom>
        </p:spPr>
      </p:pic>
      <p:sp>
        <p:nvSpPr>
          <p:cNvPr id="8" name="TextBox 7">
            <a:extLst>
              <a:ext uri="{FF2B5EF4-FFF2-40B4-BE49-F238E27FC236}">
                <a16:creationId xmlns:a16="http://schemas.microsoft.com/office/drawing/2014/main" id="{47DB6F24-0F7D-4F42-98F7-0C60DD546671}"/>
              </a:ext>
            </a:extLst>
          </p:cNvPr>
          <p:cNvSpPr txBox="1"/>
          <p:nvPr/>
        </p:nvSpPr>
        <p:spPr>
          <a:xfrm>
            <a:off x="10042759" y="2482405"/>
            <a:ext cx="1815184" cy="707886"/>
          </a:xfrm>
          <a:prstGeom prst="rect">
            <a:avLst/>
          </a:prstGeom>
          <a:noFill/>
        </p:spPr>
        <p:txBody>
          <a:bodyPr wrap="square" rtlCol="0">
            <a:spAutoFit/>
          </a:bodyPr>
          <a:lstStyle/>
          <a:p>
            <a:r>
              <a:rPr lang="en-SG" sz="2000" b="1" dirty="0"/>
              <a:t>Real-time,</a:t>
            </a:r>
          </a:p>
          <a:p>
            <a:r>
              <a:rPr lang="en-SG" sz="2000" b="1" dirty="0"/>
              <a:t>continuous</a:t>
            </a:r>
          </a:p>
        </p:txBody>
      </p:sp>
      <p:sp>
        <p:nvSpPr>
          <p:cNvPr id="9" name="TextBox 8">
            <a:extLst>
              <a:ext uri="{FF2B5EF4-FFF2-40B4-BE49-F238E27FC236}">
                <a16:creationId xmlns:a16="http://schemas.microsoft.com/office/drawing/2014/main" id="{1D118F4C-E46E-4F8C-BB37-4FEC8553F281}"/>
              </a:ext>
            </a:extLst>
          </p:cNvPr>
          <p:cNvSpPr txBox="1"/>
          <p:nvPr/>
        </p:nvSpPr>
        <p:spPr>
          <a:xfrm>
            <a:off x="10044307" y="3468033"/>
            <a:ext cx="1815184" cy="707886"/>
          </a:xfrm>
          <a:prstGeom prst="rect">
            <a:avLst/>
          </a:prstGeom>
          <a:noFill/>
        </p:spPr>
        <p:txBody>
          <a:bodyPr wrap="square" rtlCol="0">
            <a:spAutoFit/>
          </a:bodyPr>
          <a:lstStyle/>
          <a:p>
            <a:r>
              <a:rPr lang="en-SG" sz="2000" b="1" dirty="0"/>
              <a:t>Long-term</a:t>
            </a:r>
            <a:br>
              <a:rPr lang="en-SG" sz="2000" b="1" dirty="0"/>
            </a:br>
            <a:r>
              <a:rPr lang="en-SG" sz="2000" b="1" dirty="0"/>
              <a:t>Reusable</a:t>
            </a:r>
          </a:p>
        </p:txBody>
      </p:sp>
      <p:sp>
        <p:nvSpPr>
          <p:cNvPr id="10" name="TextBox 9">
            <a:extLst>
              <a:ext uri="{FF2B5EF4-FFF2-40B4-BE49-F238E27FC236}">
                <a16:creationId xmlns:a16="http://schemas.microsoft.com/office/drawing/2014/main" id="{3737E068-A8AE-46B5-AE27-9F3C7C938EE8}"/>
              </a:ext>
            </a:extLst>
          </p:cNvPr>
          <p:cNvSpPr txBox="1"/>
          <p:nvPr/>
        </p:nvSpPr>
        <p:spPr>
          <a:xfrm>
            <a:off x="10042759" y="4518313"/>
            <a:ext cx="1995421" cy="1323439"/>
          </a:xfrm>
          <a:prstGeom prst="rect">
            <a:avLst/>
          </a:prstGeom>
          <a:noFill/>
        </p:spPr>
        <p:txBody>
          <a:bodyPr wrap="square" rtlCol="0">
            <a:spAutoFit/>
          </a:bodyPr>
          <a:lstStyle/>
          <a:p>
            <a:r>
              <a:rPr lang="en-SG" sz="2000" b="1" dirty="0"/>
              <a:t>Compatible</a:t>
            </a:r>
            <a:br>
              <a:rPr lang="en-SG" sz="2000" b="1" dirty="0"/>
            </a:br>
            <a:r>
              <a:rPr lang="en-SG" sz="2000" b="1" dirty="0"/>
              <a:t>with existing </a:t>
            </a:r>
          </a:p>
          <a:p>
            <a:r>
              <a:rPr lang="en-SG" sz="2000" b="1" dirty="0"/>
              <a:t>Fitness trackers/ smart watches</a:t>
            </a:r>
          </a:p>
        </p:txBody>
      </p:sp>
      <p:pic>
        <p:nvPicPr>
          <p:cNvPr id="12" name="Picture 11">
            <a:extLst>
              <a:ext uri="{FF2B5EF4-FFF2-40B4-BE49-F238E27FC236}">
                <a16:creationId xmlns:a16="http://schemas.microsoft.com/office/drawing/2014/main" id="{239C70DC-1754-41BC-BED3-71F5E6730E7D}"/>
              </a:ext>
            </a:extLst>
          </p:cNvPr>
          <p:cNvPicPr>
            <a:picLocks noChangeAspect="1"/>
          </p:cNvPicPr>
          <p:nvPr/>
        </p:nvPicPr>
        <p:blipFill>
          <a:blip r:embed="rId5"/>
          <a:stretch>
            <a:fillRect/>
          </a:stretch>
        </p:blipFill>
        <p:spPr>
          <a:xfrm>
            <a:off x="1097280" y="3044271"/>
            <a:ext cx="5313880" cy="3209489"/>
          </a:xfrm>
          <a:prstGeom prst="rect">
            <a:avLst/>
          </a:prstGeom>
        </p:spPr>
      </p:pic>
      <p:pic>
        <p:nvPicPr>
          <p:cNvPr id="13" name="Picture 8" descr="Image result for nus">
            <a:extLst>
              <a:ext uri="{FF2B5EF4-FFF2-40B4-BE49-F238E27FC236}">
                <a16:creationId xmlns:a16="http://schemas.microsoft.com/office/drawing/2014/main" id="{2680FB86-3E12-4350-9516-F773218541EC}"/>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29583" y1="46825" x2="29583" y2="46825"/>
                        <a14:foregroundMark x1="36750" y1="55556" x2="36750" y2="55556"/>
                        <a14:foregroundMark x1="32083" y1="62698" x2="32083" y2="62698"/>
                        <a14:foregroundMark x1="30750" y1="68571" x2="30750" y2="68571"/>
                        <a14:foregroundMark x1="29833" y1="68413" x2="29417" y2="68413"/>
                        <a14:foregroundMark x1="24917" y1="56349" x2="24917" y2="56349"/>
                        <a14:foregroundMark x1="22167" y1="56825" x2="22167" y2="56825"/>
                        <a14:foregroundMark x1="23583" y1="40476" x2="23583" y2="40476"/>
                        <a14:foregroundMark x1="30833" y1="41429" x2="30833" y2="41429"/>
                        <a14:foregroundMark x1="37750" y1="48571" x2="37750" y2="48571"/>
                        <a14:foregroundMark x1="34750" y1="43651" x2="34750" y2="43651"/>
                        <a14:foregroundMark x1="33583" y1="45238" x2="33583" y2="45238"/>
                        <a14:foregroundMark x1="30583" y1="76984" x2="41583" y2="66984"/>
                        <a14:foregroundMark x1="41583" y1="66984" x2="45667" y2="53016"/>
                        <a14:foregroundMark x1="17250" y1="22222" x2="19583" y2="47778"/>
                        <a14:foregroundMark x1="19583" y1="47778" x2="29417" y2="68413"/>
                        <a14:foregroundMark x1="29417" y1="68413" x2="42333" y2="73175"/>
                        <a14:foregroundMark x1="42333" y1="73175" x2="82833" y2="63651"/>
                        <a14:foregroundMark x1="82833" y1="63651" x2="89417" y2="41270"/>
                        <a14:foregroundMark x1="89417" y1="41270" x2="81083" y2="23175"/>
                        <a14:foregroundMark x1="81083" y1="23175" x2="21833" y2="17937"/>
                        <a14:foregroundMark x1="21833" y1="17937" x2="15417" y2="20159"/>
                        <a14:foregroundMark x1="15917" y1="15556" x2="12417" y2="41587"/>
                        <a14:foregroundMark x1="12417" y1="41587" x2="14583" y2="64444"/>
                        <a14:foregroundMark x1="14583" y1="64444" x2="45000" y2="72540"/>
                        <a14:foregroundMark x1="45000" y1="72540" x2="68000" y2="74603"/>
                        <a14:foregroundMark x1="18833" y1="20952" x2="15333" y2="45397"/>
                        <a14:foregroundMark x1="15333" y1="45397" x2="15750" y2="71429"/>
                        <a14:foregroundMark x1="15750" y1="71429" x2="36833" y2="79206"/>
                        <a14:foregroundMark x1="36833" y1="79206" x2="50083" y2="76032"/>
                        <a14:foregroundMark x1="50083" y1="76032" x2="68000" y2="76984"/>
                      </a14:backgroundRemoval>
                    </a14:imgEffect>
                  </a14:imgLayer>
                </a14:imgProps>
              </a:ext>
              <a:ext uri="{28A0092B-C50C-407E-A947-70E740481C1C}">
                <a14:useLocalDpi xmlns:a14="http://schemas.microsoft.com/office/drawing/2010/main" val="0"/>
              </a:ext>
            </a:extLst>
          </a:blip>
          <a:srcRect/>
          <a:stretch>
            <a:fillRect/>
          </a:stretch>
        </p:blipFill>
        <p:spPr bwMode="auto">
          <a:xfrm>
            <a:off x="9805989" y="-40021"/>
            <a:ext cx="2462020" cy="1292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924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6F1E1-03D3-47DF-936A-4F1E6DEB2483}"/>
              </a:ext>
            </a:extLst>
          </p:cNvPr>
          <p:cNvSpPr>
            <a:spLocks noGrp="1"/>
          </p:cNvSpPr>
          <p:nvPr>
            <p:ph type="title"/>
          </p:nvPr>
        </p:nvSpPr>
        <p:spPr/>
        <p:txBody>
          <a:bodyPr/>
          <a:lstStyle/>
          <a:p>
            <a:r>
              <a:rPr lang="en-SG" dirty="0"/>
              <a:t>Pulse oximeters </a:t>
            </a:r>
          </a:p>
        </p:txBody>
      </p:sp>
      <p:sp>
        <p:nvSpPr>
          <p:cNvPr id="3" name="Content Placeholder 2">
            <a:extLst>
              <a:ext uri="{FF2B5EF4-FFF2-40B4-BE49-F238E27FC236}">
                <a16:creationId xmlns:a16="http://schemas.microsoft.com/office/drawing/2014/main" id="{3701D658-B636-4299-BBF7-7C938E05FC97}"/>
              </a:ext>
            </a:extLst>
          </p:cNvPr>
          <p:cNvSpPr>
            <a:spLocks noGrp="1"/>
          </p:cNvSpPr>
          <p:nvPr>
            <p:ph idx="1"/>
          </p:nvPr>
        </p:nvSpPr>
        <p:spPr>
          <a:xfrm>
            <a:off x="1213400" y="1839581"/>
            <a:ext cx="5737629" cy="1719502"/>
          </a:xfrm>
        </p:spPr>
        <p:txBody>
          <a:bodyPr>
            <a:normAutofit/>
          </a:bodyPr>
          <a:lstStyle/>
          <a:p>
            <a:pPr>
              <a:buFont typeface="Wingdings" panose="05000000000000000000" pitchFamily="2" charset="2"/>
              <a:buChar char="q"/>
            </a:pPr>
            <a:r>
              <a:rPr lang="en-SG" dirty="0"/>
              <a:t> Used for non-invasive monitoring of heart rate and oxygen saturation (SpO2)</a:t>
            </a:r>
          </a:p>
          <a:p>
            <a:pPr>
              <a:buFont typeface="Wingdings" panose="05000000000000000000" pitchFamily="2" charset="2"/>
              <a:buChar char="q"/>
            </a:pPr>
            <a:r>
              <a:rPr lang="en-SG" dirty="0"/>
              <a:t> Found in many existing smart watches and fitness trackers.</a:t>
            </a:r>
          </a:p>
          <a:p>
            <a:pPr marL="0" indent="0">
              <a:buNone/>
            </a:pPr>
            <a:endParaRPr lang="en-SG" dirty="0"/>
          </a:p>
          <a:p>
            <a:endParaRPr lang="en-SG" dirty="0"/>
          </a:p>
        </p:txBody>
      </p:sp>
      <p:pic>
        <p:nvPicPr>
          <p:cNvPr id="4" name="Picture 2" descr="Image result for fitbit sp02">
            <a:extLst>
              <a:ext uri="{FF2B5EF4-FFF2-40B4-BE49-F238E27FC236}">
                <a16:creationId xmlns:a16="http://schemas.microsoft.com/office/drawing/2014/main" id="{505D1F52-C0FA-4F7C-BCE4-767547DB46C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48885" y="2082935"/>
            <a:ext cx="2018112" cy="134606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garmin sp02">
            <a:extLst>
              <a:ext uri="{FF2B5EF4-FFF2-40B4-BE49-F238E27FC236}">
                <a16:creationId xmlns:a16="http://schemas.microsoft.com/office/drawing/2014/main" id="{945A61F3-1893-4765-BF3A-72529274AB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66997" y="3429000"/>
            <a:ext cx="2018112" cy="134606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withings pulse o2">
            <a:extLst>
              <a:ext uri="{FF2B5EF4-FFF2-40B4-BE49-F238E27FC236}">
                <a16:creationId xmlns:a16="http://schemas.microsoft.com/office/drawing/2014/main" id="{30AAD5AD-3D65-4B5B-872F-4A33C655E0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8885" y="4775065"/>
            <a:ext cx="2018112" cy="140471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2D55D54-47EB-451B-9488-6B07552D6397}"/>
              </a:ext>
            </a:extLst>
          </p:cNvPr>
          <p:cNvSpPr txBox="1"/>
          <p:nvPr/>
        </p:nvSpPr>
        <p:spPr>
          <a:xfrm>
            <a:off x="7546741" y="1775158"/>
            <a:ext cx="1422400" cy="307777"/>
          </a:xfrm>
          <a:prstGeom prst="rect">
            <a:avLst/>
          </a:prstGeom>
          <a:noFill/>
        </p:spPr>
        <p:txBody>
          <a:bodyPr wrap="square" rtlCol="0">
            <a:spAutoFit/>
          </a:bodyPr>
          <a:lstStyle/>
          <a:p>
            <a:r>
              <a:rPr lang="en-SG" sz="1400" b="1" dirty="0"/>
              <a:t>Fitbit charge 3</a:t>
            </a:r>
          </a:p>
        </p:txBody>
      </p:sp>
      <p:sp>
        <p:nvSpPr>
          <p:cNvPr id="8" name="TextBox 7">
            <a:extLst>
              <a:ext uri="{FF2B5EF4-FFF2-40B4-BE49-F238E27FC236}">
                <a16:creationId xmlns:a16="http://schemas.microsoft.com/office/drawing/2014/main" id="{FB50F17C-2703-41DB-8AE5-8988890B9A16}"/>
              </a:ext>
            </a:extLst>
          </p:cNvPr>
          <p:cNvSpPr txBox="1"/>
          <p:nvPr/>
        </p:nvSpPr>
        <p:spPr>
          <a:xfrm>
            <a:off x="9472815" y="3102324"/>
            <a:ext cx="1682865" cy="307777"/>
          </a:xfrm>
          <a:prstGeom prst="rect">
            <a:avLst/>
          </a:prstGeom>
          <a:noFill/>
        </p:spPr>
        <p:txBody>
          <a:bodyPr wrap="square" rtlCol="0">
            <a:spAutoFit/>
          </a:bodyPr>
          <a:lstStyle/>
          <a:p>
            <a:r>
              <a:rPr lang="en-SG" sz="1400" b="1" dirty="0"/>
              <a:t>Garmin </a:t>
            </a:r>
            <a:r>
              <a:rPr lang="en-SG" sz="1400" b="1" dirty="0" err="1"/>
              <a:t>Vivosmart</a:t>
            </a:r>
            <a:r>
              <a:rPr lang="en-SG" sz="1400" b="1" dirty="0"/>
              <a:t> 4</a:t>
            </a:r>
          </a:p>
        </p:txBody>
      </p:sp>
      <p:sp>
        <p:nvSpPr>
          <p:cNvPr id="10" name="TextBox 9">
            <a:extLst>
              <a:ext uri="{FF2B5EF4-FFF2-40B4-BE49-F238E27FC236}">
                <a16:creationId xmlns:a16="http://schemas.microsoft.com/office/drawing/2014/main" id="{7876B78A-B216-4BCD-AF64-F2488ACF0909}"/>
              </a:ext>
            </a:extLst>
          </p:cNvPr>
          <p:cNvSpPr txBox="1"/>
          <p:nvPr/>
        </p:nvSpPr>
        <p:spPr>
          <a:xfrm>
            <a:off x="7416509" y="4467288"/>
            <a:ext cx="1682865" cy="307777"/>
          </a:xfrm>
          <a:prstGeom prst="rect">
            <a:avLst/>
          </a:prstGeom>
          <a:noFill/>
        </p:spPr>
        <p:txBody>
          <a:bodyPr wrap="square" rtlCol="0">
            <a:spAutoFit/>
          </a:bodyPr>
          <a:lstStyle/>
          <a:p>
            <a:r>
              <a:rPr lang="en-SG" sz="1400" b="1" dirty="0" err="1"/>
              <a:t>Withings</a:t>
            </a:r>
            <a:r>
              <a:rPr lang="en-SG" sz="1400" b="1" dirty="0"/>
              <a:t> Pulse O2</a:t>
            </a:r>
          </a:p>
        </p:txBody>
      </p:sp>
      <p:pic>
        <p:nvPicPr>
          <p:cNvPr id="4102" name="Picture 6" descr="https://upload.wikimedia.org/wikipedia/commons/thumb/7/7d/Wrist-oximeter.jpg/580px-Wrist-oximeter.jpg">
            <a:extLst>
              <a:ext uri="{FF2B5EF4-FFF2-40B4-BE49-F238E27FC236}">
                <a16:creationId xmlns:a16="http://schemas.microsoft.com/office/drawing/2014/main" id="{2BEC9F8B-A727-49AE-97A6-F5338CEDD9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0952" y="3648542"/>
            <a:ext cx="3627830" cy="194526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4461C3D-3AD7-4ADE-A429-2B33B72FE042}"/>
              </a:ext>
            </a:extLst>
          </p:cNvPr>
          <p:cNvSpPr txBox="1"/>
          <p:nvPr/>
        </p:nvSpPr>
        <p:spPr>
          <a:xfrm>
            <a:off x="1450109" y="5772727"/>
            <a:ext cx="4922982" cy="415498"/>
          </a:xfrm>
          <a:prstGeom prst="rect">
            <a:avLst/>
          </a:prstGeom>
          <a:noFill/>
        </p:spPr>
        <p:txBody>
          <a:bodyPr wrap="square" rtlCol="0">
            <a:spAutoFit/>
          </a:bodyPr>
          <a:lstStyle/>
          <a:p>
            <a:r>
              <a:rPr lang="en-SG" sz="1050" dirty="0"/>
              <a:t>Image Source : </a:t>
            </a:r>
            <a:r>
              <a:rPr lang="en-SG" sz="1050" dirty="0">
                <a:hlinkClick r:id="rId7"/>
              </a:rPr>
              <a:t>https://upload.wikimedia.org/wikipedia/commons/thumb/7/7d/Wrist-oximeter.jpg/580px-Wrist-oximeter.jpg</a:t>
            </a:r>
            <a:endParaRPr lang="en-SG" sz="1050" dirty="0"/>
          </a:p>
        </p:txBody>
      </p:sp>
      <p:pic>
        <p:nvPicPr>
          <p:cNvPr id="12" name="Picture 8" descr="Image result for nus">
            <a:extLst>
              <a:ext uri="{FF2B5EF4-FFF2-40B4-BE49-F238E27FC236}">
                <a16:creationId xmlns:a16="http://schemas.microsoft.com/office/drawing/2014/main" id="{799CBEB1-B2FE-47C6-B49B-D56D273CB145}"/>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foregroundMark x1="29583" y1="46825" x2="29583" y2="46825"/>
                        <a14:foregroundMark x1="36750" y1="55556" x2="36750" y2="55556"/>
                        <a14:foregroundMark x1="32083" y1="62698" x2="32083" y2="62698"/>
                        <a14:foregroundMark x1="30750" y1="68571" x2="30750" y2="68571"/>
                        <a14:foregroundMark x1="29833" y1="68413" x2="29417" y2="68413"/>
                        <a14:foregroundMark x1="24917" y1="56349" x2="24917" y2="56349"/>
                        <a14:foregroundMark x1="22167" y1="56825" x2="22167" y2="56825"/>
                        <a14:foregroundMark x1="23583" y1="40476" x2="23583" y2="40476"/>
                        <a14:foregroundMark x1="30833" y1="41429" x2="30833" y2="41429"/>
                        <a14:foregroundMark x1="37750" y1="48571" x2="37750" y2="48571"/>
                        <a14:foregroundMark x1="34750" y1="43651" x2="34750" y2="43651"/>
                        <a14:foregroundMark x1="33583" y1="45238" x2="33583" y2="45238"/>
                        <a14:foregroundMark x1="30583" y1="76984" x2="41583" y2="66984"/>
                        <a14:foregroundMark x1="41583" y1="66984" x2="45667" y2="53016"/>
                        <a14:foregroundMark x1="17250" y1="22222" x2="19583" y2="47778"/>
                        <a14:foregroundMark x1="19583" y1="47778" x2="29417" y2="68413"/>
                        <a14:foregroundMark x1="29417" y1="68413" x2="42333" y2="73175"/>
                        <a14:foregroundMark x1="42333" y1="73175" x2="82833" y2="63651"/>
                        <a14:foregroundMark x1="82833" y1="63651" x2="89417" y2="41270"/>
                        <a14:foregroundMark x1="89417" y1="41270" x2="81083" y2="23175"/>
                        <a14:foregroundMark x1="81083" y1="23175" x2="21833" y2="17937"/>
                        <a14:foregroundMark x1="21833" y1="17937" x2="15417" y2="20159"/>
                        <a14:foregroundMark x1="15917" y1="15556" x2="12417" y2="41587"/>
                        <a14:foregroundMark x1="12417" y1="41587" x2="14583" y2="64444"/>
                        <a14:foregroundMark x1="14583" y1="64444" x2="45000" y2="72540"/>
                        <a14:foregroundMark x1="45000" y1="72540" x2="68000" y2="74603"/>
                        <a14:foregroundMark x1="18833" y1="20952" x2="15333" y2="45397"/>
                        <a14:foregroundMark x1="15333" y1="45397" x2="15750" y2="71429"/>
                        <a14:foregroundMark x1="15750" y1="71429" x2="36833" y2="79206"/>
                        <a14:foregroundMark x1="36833" y1="79206" x2="50083" y2="76032"/>
                        <a14:foregroundMark x1="50083" y1="76032" x2="68000" y2="76984"/>
                      </a14:backgroundRemoval>
                    </a14:imgEffect>
                  </a14:imgLayer>
                </a14:imgProps>
              </a:ext>
              <a:ext uri="{28A0092B-C50C-407E-A947-70E740481C1C}">
                <a14:useLocalDpi xmlns:a14="http://schemas.microsoft.com/office/drawing/2010/main" val="0"/>
              </a:ext>
            </a:extLst>
          </a:blip>
          <a:srcRect/>
          <a:stretch>
            <a:fillRect/>
          </a:stretch>
        </p:blipFill>
        <p:spPr bwMode="auto">
          <a:xfrm>
            <a:off x="9805989" y="-40021"/>
            <a:ext cx="2462020" cy="1292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459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2E28681-C890-4DFC-AF24-0EB060BD1114}"/>
              </a:ext>
            </a:extLst>
          </p:cNvPr>
          <p:cNvPicPr>
            <a:picLocks noChangeAspect="1"/>
          </p:cNvPicPr>
          <p:nvPr/>
        </p:nvPicPr>
        <p:blipFill>
          <a:blip r:embed="rId3"/>
          <a:stretch>
            <a:fillRect/>
          </a:stretch>
        </p:blipFill>
        <p:spPr>
          <a:xfrm>
            <a:off x="8188434" y="3330095"/>
            <a:ext cx="4003566" cy="1169010"/>
          </a:xfrm>
          <a:prstGeom prst="rect">
            <a:avLst/>
          </a:prstGeom>
        </p:spPr>
      </p:pic>
      <p:sp>
        <p:nvSpPr>
          <p:cNvPr id="2" name="Title 1">
            <a:extLst>
              <a:ext uri="{FF2B5EF4-FFF2-40B4-BE49-F238E27FC236}">
                <a16:creationId xmlns:a16="http://schemas.microsoft.com/office/drawing/2014/main" id="{DF10E7DD-2F7F-45FF-A859-99980AA63FA5}"/>
              </a:ext>
            </a:extLst>
          </p:cNvPr>
          <p:cNvSpPr>
            <a:spLocks noGrp="1"/>
          </p:cNvSpPr>
          <p:nvPr>
            <p:ph type="title"/>
          </p:nvPr>
        </p:nvSpPr>
        <p:spPr/>
        <p:txBody>
          <a:bodyPr/>
          <a:lstStyle/>
          <a:p>
            <a:r>
              <a:rPr lang="en-SG" dirty="0"/>
              <a:t>How a pulse oximeter works</a:t>
            </a:r>
          </a:p>
        </p:txBody>
      </p:sp>
      <p:sp>
        <p:nvSpPr>
          <p:cNvPr id="3" name="Content Placeholder 2">
            <a:extLst>
              <a:ext uri="{FF2B5EF4-FFF2-40B4-BE49-F238E27FC236}">
                <a16:creationId xmlns:a16="http://schemas.microsoft.com/office/drawing/2014/main" id="{E4E92D3A-D505-4A62-96F9-1284AF9C75C2}"/>
              </a:ext>
            </a:extLst>
          </p:cNvPr>
          <p:cNvSpPr>
            <a:spLocks noGrp="1"/>
          </p:cNvSpPr>
          <p:nvPr>
            <p:ph idx="1"/>
          </p:nvPr>
        </p:nvSpPr>
        <p:spPr>
          <a:xfrm>
            <a:off x="1097280" y="1845734"/>
            <a:ext cx="4998720" cy="2347575"/>
          </a:xfrm>
        </p:spPr>
        <p:txBody>
          <a:bodyPr>
            <a:normAutofit lnSpcReduction="10000"/>
          </a:bodyPr>
          <a:lstStyle/>
          <a:p>
            <a:pPr marL="439255" indent="-439255">
              <a:buFont typeface="Arial" panose="020B0604020202020204" pitchFamily="34" charset="0"/>
              <a:buChar char="•"/>
            </a:pPr>
            <a:r>
              <a:rPr lang="en-US" dirty="0">
                <a:ea typeface="Tahoma" panose="020B0604030504040204" pitchFamily="34" charset="0"/>
                <a:cs typeface="Times" panose="02020603050405020304" pitchFamily="18" charset="0"/>
              </a:rPr>
              <a:t>Measures oxygen saturation</a:t>
            </a:r>
          </a:p>
          <a:p>
            <a:pPr marL="439255" indent="-439255">
              <a:buFont typeface="Arial" panose="020B0604020202020204" pitchFamily="34" charset="0"/>
              <a:buChar char="•"/>
            </a:pPr>
            <a:r>
              <a:rPr lang="en-US" dirty="0">
                <a:ea typeface="Tahoma" panose="020B0604030504040204" pitchFamily="34" charset="0"/>
                <a:cs typeface="Times" panose="02020603050405020304" pitchFamily="18" charset="0"/>
              </a:rPr>
              <a:t>Shines light (Red(660nm) and Infrared (880nm) wavelengths) through your finger. </a:t>
            </a:r>
          </a:p>
          <a:p>
            <a:pPr marL="439255" indent="-439255">
              <a:buFont typeface="Arial" panose="020B0604020202020204" pitchFamily="34" charset="0"/>
              <a:buChar char="•"/>
            </a:pPr>
            <a:r>
              <a:rPr lang="en-US" dirty="0">
                <a:ea typeface="Tahoma" panose="020B0604030504040204" pitchFamily="34" charset="0"/>
                <a:cs typeface="Times" panose="02020603050405020304" pitchFamily="18" charset="0"/>
              </a:rPr>
              <a:t>Sensors detect how much oxygen is in your blood based on the way the light passes through your finger. (</a:t>
            </a:r>
            <a:r>
              <a:rPr lang="en-US" dirty="0" err="1">
                <a:ea typeface="Tahoma" panose="020B0604030504040204" pitchFamily="34" charset="0"/>
                <a:cs typeface="Times" panose="02020603050405020304" pitchFamily="18" charset="0"/>
              </a:rPr>
              <a:t>Photoplethysmlograph</a:t>
            </a:r>
            <a:r>
              <a:rPr lang="en-US" dirty="0">
                <a:ea typeface="Tahoma" panose="020B0604030504040204" pitchFamily="34" charset="0"/>
                <a:cs typeface="Times" panose="02020603050405020304" pitchFamily="18" charset="0"/>
              </a:rPr>
              <a:t> – PPG)</a:t>
            </a:r>
          </a:p>
          <a:p>
            <a:endParaRPr lang="en-SG" dirty="0"/>
          </a:p>
        </p:txBody>
      </p:sp>
      <p:pic>
        <p:nvPicPr>
          <p:cNvPr id="4" name="Picture 2" descr="finger pulse oximetry ">
            <a:extLst>
              <a:ext uri="{FF2B5EF4-FFF2-40B4-BE49-F238E27FC236}">
                <a16:creationId xmlns:a16="http://schemas.microsoft.com/office/drawing/2014/main" id="{8B010D08-DCB0-4815-B79D-FBB71D1B56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7727" y="1754465"/>
            <a:ext cx="4079948" cy="167277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ombined_absorb">
            <a:extLst>
              <a:ext uri="{FF2B5EF4-FFF2-40B4-BE49-F238E27FC236}">
                <a16:creationId xmlns:a16="http://schemas.microsoft.com/office/drawing/2014/main" id="{3CF37A3D-C9F3-49D0-B149-C2D5740EE3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3990" y="4193309"/>
            <a:ext cx="3745300" cy="2045870"/>
          </a:xfrm>
          <a:prstGeom prst="rect">
            <a:avLst/>
          </a:prstGeom>
          <a:noFill/>
          <a:extLst>
            <a:ext uri="{909E8E84-426E-40DD-AFC4-6F175D3DCCD1}">
              <a14:hiddenFill xmlns:a14="http://schemas.microsoft.com/office/drawing/2010/main">
                <a:solidFill>
                  <a:srgbClr val="FFFFFF"/>
                </a:solidFill>
              </a14:hiddenFill>
            </a:ext>
          </a:extLst>
        </p:spPr>
      </p:pic>
      <p:sp>
        <p:nvSpPr>
          <p:cNvPr id="6" name="Cloud 5">
            <a:extLst>
              <a:ext uri="{FF2B5EF4-FFF2-40B4-BE49-F238E27FC236}">
                <a16:creationId xmlns:a16="http://schemas.microsoft.com/office/drawing/2014/main" id="{64DBD1AA-81CC-4A0C-B4C0-B62BED4F5E7B}"/>
              </a:ext>
            </a:extLst>
          </p:cNvPr>
          <p:cNvSpPr/>
          <p:nvPr/>
        </p:nvSpPr>
        <p:spPr bwMode="auto">
          <a:xfrm>
            <a:off x="3078574" y="4130971"/>
            <a:ext cx="3330781" cy="711200"/>
          </a:xfrm>
          <a:prstGeom prst="cloud">
            <a:avLst/>
          </a:prstGeom>
          <a:solidFill>
            <a:schemeClr val="bg1"/>
          </a:solidFill>
          <a:ln w="38100" cap="flat" cmpd="sng" algn="ctr">
            <a:solidFill>
              <a:srgbClr val="FF0000"/>
            </a:solidFill>
            <a:prstDash val="solid"/>
            <a:round/>
            <a:headEnd type="none" w="med" len="med"/>
            <a:tailEnd type="none" w="med" len="med"/>
          </a:ln>
          <a:effectLst/>
        </p:spPr>
        <p:txBody>
          <a:bodyPr vert="horz" wrap="square" lIns="117135" tIns="58567" rIns="117135" bIns="58567" numCol="1" rtlCol="0" anchor="t" anchorCtr="0" compatLnSpc="1">
            <a:prstTxWarp prst="textNoShape">
              <a:avLst/>
            </a:prstTxWarp>
          </a:bodyPr>
          <a:lstStyle/>
          <a:p>
            <a:pPr algn="l" defTabSz="1171346" eaLnBrk="0" fontAlgn="base">
              <a:spcBef>
                <a:spcPct val="0"/>
              </a:spcBef>
              <a:spcAft>
                <a:spcPct val="0"/>
              </a:spcAft>
            </a:pPr>
            <a:r>
              <a:rPr lang="en-SG" sz="1600" dirty="0">
                <a:solidFill>
                  <a:schemeClr val="tx1"/>
                </a:solidFill>
                <a:latin typeface="Times" pitchFamily="18" charset="0"/>
              </a:rPr>
              <a:t>Red absorbs more deoxy Hb than oxy </a:t>
            </a:r>
            <a:r>
              <a:rPr lang="en-SG" sz="1600" dirty="0"/>
              <a:t>H</a:t>
            </a:r>
            <a:r>
              <a:rPr lang="en-SG" sz="1600" dirty="0">
                <a:solidFill>
                  <a:schemeClr val="tx1"/>
                </a:solidFill>
                <a:latin typeface="Times" pitchFamily="18" charset="0"/>
              </a:rPr>
              <a:t>b</a:t>
            </a:r>
          </a:p>
        </p:txBody>
      </p:sp>
      <p:sp>
        <p:nvSpPr>
          <p:cNvPr id="7" name="Cloud 6">
            <a:extLst>
              <a:ext uri="{FF2B5EF4-FFF2-40B4-BE49-F238E27FC236}">
                <a16:creationId xmlns:a16="http://schemas.microsoft.com/office/drawing/2014/main" id="{1EF1E8F3-A20D-4504-9F28-916E622760A7}"/>
              </a:ext>
            </a:extLst>
          </p:cNvPr>
          <p:cNvSpPr/>
          <p:nvPr/>
        </p:nvSpPr>
        <p:spPr bwMode="auto">
          <a:xfrm>
            <a:off x="4959958" y="4961158"/>
            <a:ext cx="3223460" cy="510171"/>
          </a:xfrm>
          <a:prstGeom prst="cloud">
            <a:avLst/>
          </a:prstGeom>
          <a:solidFill>
            <a:schemeClr val="bg1"/>
          </a:solidFill>
          <a:ln w="38100" cap="flat" cmpd="sng" algn="ctr">
            <a:solidFill>
              <a:srgbClr val="00B0F0"/>
            </a:solidFill>
            <a:prstDash val="solid"/>
            <a:round/>
            <a:headEnd type="none" w="med" len="med"/>
            <a:tailEnd type="none" w="med" len="med"/>
          </a:ln>
          <a:effectLst/>
        </p:spPr>
        <p:txBody>
          <a:bodyPr vert="horz" wrap="square" lIns="117135" tIns="58567" rIns="117135" bIns="58567" numCol="1" rtlCol="0" anchor="t" anchorCtr="0" compatLnSpc="1">
            <a:prstTxWarp prst="textNoShape">
              <a:avLst/>
            </a:prstTxWarp>
          </a:bodyPr>
          <a:lstStyle/>
          <a:p>
            <a:pPr algn="l" defTabSz="1171346" eaLnBrk="0" fontAlgn="base">
              <a:spcBef>
                <a:spcPct val="0"/>
              </a:spcBef>
              <a:spcAft>
                <a:spcPct val="0"/>
              </a:spcAft>
            </a:pPr>
            <a:r>
              <a:rPr lang="en-SG" sz="1400" dirty="0">
                <a:solidFill>
                  <a:schemeClr val="tx1"/>
                </a:solidFill>
                <a:latin typeface="Times" pitchFamily="18" charset="0"/>
              </a:rPr>
              <a:t>IR </a:t>
            </a:r>
            <a:r>
              <a:rPr lang="en-SG" sz="1600" dirty="0">
                <a:solidFill>
                  <a:schemeClr val="tx1"/>
                </a:solidFill>
                <a:latin typeface="Times" pitchFamily="18" charset="0"/>
              </a:rPr>
              <a:t>absorbs</a:t>
            </a:r>
            <a:r>
              <a:rPr lang="en-SG" sz="1400" dirty="0">
                <a:solidFill>
                  <a:schemeClr val="tx1"/>
                </a:solidFill>
                <a:latin typeface="Times" pitchFamily="18" charset="0"/>
              </a:rPr>
              <a:t> more oxy Hb</a:t>
            </a:r>
          </a:p>
        </p:txBody>
      </p:sp>
      <p:pic>
        <p:nvPicPr>
          <p:cNvPr id="8" name="Picture 6" descr="ratio_computer">
            <a:extLst>
              <a:ext uri="{FF2B5EF4-FFF2-40B4-BE49-F238E27FC236}">
                <a16:creationId xmlns:a16="http://schemas.microsoft.com/office/drawing/2014/main" id="{2D40254F-8359-4D21-AB6D-E1F93216D0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52872" y="4795858"/>
            <a:ext cx="3477881" cy="144332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CA9F6BD-28B8-4DFC-8493-32902337C052}"/>
              </a:ext>
            </a:extLst>
          </p:cNvPr>
          <p:cNvSpPr txBox="1"/>
          <p:nvPr/>
        </p:nvSpPr>
        <p:spPr>
          <a:xfrm>
            <a:off x="9103023" y="3114835"/>
            <a:ext cx="2848708" cy="200055"/>
          </a:xfrm>
          <a:prstGeom prst="rect">
            <a:avLst/>
          </a:prstGeom>
          <a:noFill/>
        </p:spPr>
        <p:txBody>
          <a:bodyPr wrap="square" rtlCol="0">
            <a:spAutoFit/>
          </a:bodyPr>
          <a:lstStyle/>
          <a:p>
            <a:r>
              <a:rPr lang="en-SG" sz="700" dirty="0"/>
              <a:t>Image Source: </a:t>
            </a:r>
            <a:r>
              <a:rPr lang="en-SG" sz="700" dirty="0">
                <a:hlinkClick r:id="rId7"/>
              </a:rPr>
              <a:t>https://asiaweb.worldgn.com/science/technology/</a:t>
            </a:r>
            <a:endParaRPr lang="en-SG" sz="700" dirty="0"/>
          </a:p>
        </p:txBody>
      </p:sp>
      <p:pic>
        <p:nvPicPr>
          <p:cNvPr id="12" name="Picture 8" descr="Image result for nus">
            <a:extLst>
              <a:ext uri="{FF2B5EF4-FFF2-40B4-BE49-F238E27FC236}">
                <a16:creationId xmlns:a16="http://schemas.microsoft.com/office/drawing/2014/main" id="{665C9EAB-9E4E-41EB-813C-A8F67024D4AD}"/>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foregroundMark x1="29583" y1="46825" x2="29583" y2="46825"/>
                        <a14:foregroundMark x1="36750" y1="55556" x2="36750" y2="55556"/>
                        <a14:foregroundMark x1="32083" y1="62698" x2="32083" y2="62698"/>
                        <a14:foregroundMark x1="30750" y1="68571" x2="30750" y2="68571"/>
                        <a14:foregroundMark x1="29833" y1="68413" x2="29417" y2="68413"/>
                        <a14:foregroundMark x1="24917" y1="56349" x2="24917" y2="56349"/>
                        <a14:foregroundMark x1="22167" y1="56825" x2="22167" y2="56825"/>
                        <a14:foregroundMark x1="23583" y1="40476" x2="23583" y2="40476"/>
                        <a14:foregroundMark x1="30833" y1="41429" x2="30833" y2="41429"/>
                        <a14:foregroundMark x1="37750" y1="48571" x2="37750" y2="48571"/>
                        <a14:foregroundMark x1="34750" y1="43651" x2="34750" y2="43651"/>
                        <a14:foregroundMark x1="33583" y1="45238" x2="33583" y2="45238"/>
                        <a14:foregroundMark x1="30583" y1="76984" x2="41583" y2="66984"/>
                        <a14:foregroundMark x1="41583" y1="66984" x2="45667" y2="53016"/>
                        <a14:foregroundMark x1="17250" y1="22222" x2="19583" y2="47778"/>
                        <a14:foregroundMark x1="19583" y1="47778" x2="29417" y2="68413"/>
                        <a14:foregroundMark x1="29417" y1="68413" x2="42333" y2="73175"/>
                        <a14:foregroundMark x1="42333" y1="73175" x2="82833" y2="63651"/>
                        <a14:foregroundMark x1="82833" y1="63651" x2="89417" y2="41270"/>
                        <a14:foregroundMark x1="89417" y1="41270" x2="81083" y2="23175"/>
                        <a14:foregroundMark x1="81083" y1="23175" x2="21833" y2="17937"/>
                        <a14:foregroundMark x1="21833" y1="17937" x2="15417" y2="20159"/>
                        <a14:foregroundMark x1="15917" y1="15556" x2="12417" y2="41587"/>
                        <a14:foregroundMark x1="12417" y1="41587" x2="14583" y2="64444"/>
                        <a14:foregroundMark x1="14583" y1="64444" x2="45000" y2="72540"/>
                        <a14:foregroundMark x1="45000" y1="72540" x2="68000" y2="74603"/>
                        <a14:foregroundMark x1="18833" y1="20952" x2="15333" y2="45397"/>
                        <a14:foregroundMark x1="15333" y1="45397" x2="15750" y2="71429"/>
                        <a14:foregroundMark x1="15750" y1="71429" x2="36833" y2="79206"/>
                        <a14:foregroundMark x1="36833" y1="79206" x2="50083" y2="76032"/>
                        <a14:foregroundMark x1="50083" y1="76032" x2="68000" y2="76984"/>
                      </a14:backgroundRemoval>
                    </a14:imgEffect>
                  </a14:imgLayer>
                </a14:imgProps>
              </a:ext>
              <a:ext uri="{28A0092B-C50C-407E-A947-70E740481C1C}">
                <a14:useLocalDpi xmlns:a14="http://schemas.microsoft.com/office/drawing/2010/main" val="0"/>
              </a:ext>
            </a:extLst>
          </a:blip>
          <a:srcRect/>
          <a:stretch>
            <a:fillRect/>
          </a:stretch>
        </p:blipFill>
        <p:spPr bwMode="auto">
          <a:xfrm>
            <a:off x="9805989" y="-40021"/>
            <a:ext cx="2462020" cy="1292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02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animBg="1"/>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CF02D-3E19-4368-8955-7E89E0010022}"/>
              </a:ext>
            </a:extLst>
          </p:cNvPr>
          <p:cNvSpPr>
            <a:spLocks noGrp="1"/>
          </p:cNvSpPr>
          <p:nvPr>
            <p:ph type="title"/>
          </p:nvPr>
        </p:nvSpPr>
        <p:spPr/>
        <p:txBody>
          <a:bodyPr/>
          <a:lstStyle/>
          <a:p>
            <a:r>
              <a:rPr lang="en-SG" dirty="0"/>
              <a:t>pH Watch’s flexible polyaniline (PANI)</a:t>
            </a:r>
            <a:br>
              <a:rPr lang="en-SG" dirty="0"/>
            </a:br>
            <a:r>
              <a:rPr lang="en-SG" dirty="0"/>
              <a:t>pH sensor</a:t>
            </a:r>
          </a:p>
        </p:txBody>
      </p:sp>
      <p:sp>
        <p:nvSpPr>
          <p:cNvPr id="3" name="Content Placeholder 2">
            <a:extLst>
              <a:ext uri="{FF2B5EF4-FFF2-40B4-BE49-F238E27FC236}">
                <a16:creationId xmlns:a16="http://schemas.microsoft.com/office/drawing/2014/main" id="{16DB9D64-23C2-4020-817A-E20B9C383BF6}"/>
              </a:ext>
            </a:extLst>
          </p:cNvPr>
          <p:cNvSpPr>
            <a:spLocks noGrp="1"/>
          </p:cNvSpPr>
          <p:nvPr>
            <p:ph idx="1"/>
          </p:nvPr>
        </p:nvSpPr>
        <p:spPr>
          <a:xfrm>
            <a:off x="1097280" y="1845734"/>
            <a:ext cx="6393411" cy="4023360"/>
          </a:xfrm>
        </p:spPr>
        <p:txBody>
          <a:bodyPr>
            <a:normAutofit fontScale="70000" lnSpcReduction="20000"/>
          </a:bodyPr>
          <a:lstStyle/>
          <a:p>
            <a:pPr>
              <a:buFont typeface="Wingdings" panose="05000000000000000000" pitchFamily="2" charset="2"/>
              <a:buChar char="q"/>
            </a:pPr>
            <a:r>
              <a:rPr lang="en-US" sz="3200" dirty="0"/>
              <a:t> PANI film sits between skin and pulse oximeter</a:t>
            </a:r>
          </a:p>
          <a:p>
            <a:pPr>
              <a:buFont typeface="Wingdings" panose="05000000000000000000" pitchFamily="2" charset="2"/>
              <a:buChar char="q"/>
            </a:pPr>
            <a:endParaRPr lang="en-US" sz="3200" dirty="0"/>
          </a:p>
          <a:p>
            <a:pPr>
              <a:buFont typeface="Wingdings" panose="05000000000000000000" pitchFamily="2" charset="2"/>
              <a:buChar char="q"/>
            </a:pPr>
            <a:r>
              <a:rPr lang="en-US" sz="3200" dirty="0"/>
              <a:t> Acidic (low pH): </a:t>
            </a:r>
          </a:p>
          <a:p>
            <a:pPr marL="749808" lvl="1" indent="-457200">
              <a:buFont typeface="Wingdings" panose="05000000000000000000" pitchFamily="2" charset="2"/>
              <a:buChar char="q"/>
            </a:pPr>
            <a:r>
              <a:rPr lang="en-US" sz="3000" dirty="0"/>
              <a:t>polymer becomes protonated.</a:t>
            </a:r>
          </a:p>
          <a:p>
            <a:pPr marL="749808" lvl="1" indent="-457200">
              <a:buFont typeface="Wingdings" panose="05000000000000000000" pitchFamily="2" charset="2"/>
              <a:buChar char="q"/>
            </a:pPr>
            <a:r>
              <a:rPr lang="en-US" sz="3200" dirty="0"/>
              <a:t>strong transmission of red light at 660 nm and </a:t>
            </a:r>
          </a:p>
          <a:p>
            <a:pPr marL="749808" lvl="1" indent="-457200">
              <a:buFont typeface="Wingdings" panose="05000000000000000000" pitchFamily="2" charset="2"/>
              <a:buChar char="q"/>
            </a:pPr>
            <a:r>
              <a:rPr lang="en-US" sz="3200" dirty="0"/>
              <a:t>strong absorbance of IR light at 880 nm.</a:t>
            </a:r>
          </a:p>
          <a:p>
            <a:pPr marL="937127" lvl="1" indent="-457200">
              <a:buFont typeface="Wingdings" panose="05000000000000000000" pitchFamily="2" charset="2"/>
              <a:buChar char="q"/>
            </a:pPr>
            <a:endParaRPr lang="en-US" sz="3200" dirty="0"/>
          </a:p>
          <a:p>
            <a:pPr>
              <a:buFont typeface="Wingdings" panose="05000000000000000000" pitchFamily="2" charset="2"/>
              <a:buChar char="q"/>
            </a:pPr>
            <a:r>
              <a:rPr lang="en-US" sz="3200" dirty="0"/>
              <a:t> Alkaline (high pH):</a:t>
            </a:r>
          </a:p>
          <a:p>
            <a:pPr marL="749808" lvl="1" indent="-457200">
              <a:buFont typeface="Wingdings" panose="05000000000000000000" pitchFamily="2" charset="2"/>
              <a:buChar char="q"/>
            </a:pPr>
            <a:r>
              <a:rPr lang="en-US" sz="3000" dirty="0"/>
              <a:t>polymer becomes deprotonated</a:t>
            </a:r>
          </a:p>
          <a:p>
            <a:pPr marL="749808" lvl="1" indent="-457200">
              <a:buFont typeface="Wingdings" panose="05000000000000000000" pitchFamily="2" charset="2"/>
              <a:buChar char="q"/>
            </a:pPr>
            <a:r>
              <a:rPr lang="en-US" sz="3200" dirty="0"/>
              <a:t>absorbs strongly red light at 660 nm and</a:t>
            </a:r>
          </a:p>
          <a:p>
            <a:pPr marL="749808" lvl="1" indent="-457200">
              <a:buFont typeface="Wingdings" panose="05000000000000000000" pitchFamily="2" charset="2"/>
              <a:buChar char="q"/>
            </a:pPr>
            <a:r>
              <a:rPr lang="en-US" sz="3200" dirty="0"/>
              <a:t>transmits most of IR light at 880 nm. </a:t>
            </a:r>
            <a:endParaRPr lang="en-US" sz="2800" dirty="0"/>
          </a:p>
          <a:p>
            <a:pPr>
              <a:buFont typeface="Wingdings" panose="05000000000000000000" pitchFamily="2" charset="2"/>
              <a:buChar char="q"/>
            </a:pPr>
            <a:endParaRPr lang="en-SG" dirty="0"/>
          </a:p>
        </p:txBody>
      </p:sp>
      <p:pic>
        <p:nvPicPr>
          <p:cNvPr id="9" name="Picture 8">
            <a:extLst>
              <a:ext uri="{FF2B5EF4-FFF2-40B4-BE49-F238E27FC236}">
                <a16:creationId xmlns:a16="http://schemas.microsoft.com/office/drawing/2014/main" id="{FB1E700F-82D8-48B4-9E64-132D74DB93C2}"/>
              </a:ext>
            </a:extLst>
          </p:cNvPr>
          <p:cNvPicPr>
            <a:picLocks noChangeAspect="1"/>
          </p:cNvPicPr>
          <p:nvPr/>
        </p:nvPicPr>
        <p:blipFill>
          <a:blip r:embed="rId2"/>
          <a:stretch>
            <a:fillRect/>
          </a:stretch>
        </p:blipFill>
        <p:spPr>
          <a:xfrm>
            <a:off x="7911970" y="1779498"/>
            <a:ext cx="3414996" cy="2257072"/>
          </a:xfrm>
          <a:prstGeom prst="rect">
            <a:avLst/>
          </a:prstGeom>
        </p:spPr>
      </p:pic>
      <p:sp>
        <p:nvSpPr>
          <p:cNvPr id="10" name="TextBox 9">
            <a:extLst>
              <a:ext uri="{FF2B5EF4-FFF2-40B4-BE49-F238E27FC236}">
                <a16:creationId xmlns:a16="http://schemas.microsoft.com/office/drawing/2014/main" id="{A0815C1E-3DB3-497C-A96F-A5891DBEA453}"/>
              </a:ext>
            </a:extLst>
          </p:cNvPr>
          <p:cNvSpPr txBox="1"/>
          <p:nvPr/>
        </p:nvSpPr>
        <p:spPr>
          <a:xfrm>
            <a:off x="9913240" y="3096421"/>
            <a:ext cx="1242440" cy="369332"/>
          </a:xfrm>
          <a:prstGeom prst="rect">
            <a:avLst/>
          </a:prstGeom>
          <a:noFill/>
          <a:ln>
            <a:noFill/>
          </a:ln>
        </p:spPr>
        <p:txBody>
          <a:bodyPr wrap="square" rtlCol="0">
            <a:spAutoFit/>
          </a:bodyPr>
          <a:lstStyle/>
          <a:p>
            <a:r>
              <a:rPr lang="en-SG" dirty="0">
                <a:solidFill>
                  <a:srgbClr val="FF0000"/>
                </a:solidFill>
              </a:rPr>
              <a:t>Red</a:t>
            </a:r>
            <a:r>
              <a:rPr lang="en-SG" dirty="0"/>
              <a:t> </a:t>
            </a:r>
          </a:p>
        </p:txBody>
      </p:sp>
      <p:sp>
        <p:nvSpPr>
          <p:cNvPr id="11" name="TextBox 10">
            <a:extLst>
              <a:ext uri="{FF2B5EF4-FFF2-40B4-BE49-F238E27FC236}">
                <a16:creationId xmlns:a16="http://schemas.microsoft.com/office/drawing/2014/main" id="{26308B47-E8E6-4AB7-B57E-147AB3C8788B}"/>
              </a:ext>
            </a:extLst>
          </p:cNvPr>
          <p:cNvSpPr txBox="1"/>
          <p:nvPr/>
        </p:nvSpPr>
        <p:spPr>
          <a:xfrm>
            <a:off x="9698494" y="1693445"/>
            <a:ext cx="1131541" cy="369332"/>
          </a:xfrm>
          <a:prstGeom prst="rect">
            <a:avLst/>
          </a:prstGeom>
          <a:noFill/>
        </p:spPr>
        <p:txBody>
          <a:bodyPr wrap="square" rtlCol="0">
            <a:spAutoFit/>
          </a:bodyPr>
          <a:lstStyle/>
          <a:p>
            <a:r>
              <a:rPr lang="en-SG" dirty="0">
                <a:solidFill>
                  <a:srgbClr val="2F26DA"/>
                </a:solidFill>
              </a:rPr>
              <a:t>Infrared</a:t>
            </a:r>
            <a:r>
              <a:rPr lang="en-SG" dirty="0"/>
              <a:t> </a:t>
            </a:r>
          </a:p>
        </p:txBody>
      </p:sp>
      <p:cxnSp>
        <p:nvCxnSpPr>
          <p:cNvPr id="12" name="Straight Arrow Connector 11">
            <a:extLst>
              <a:ext uri="{FF2B5EF4-FFF2-40B4-BE49-F238E27FC236}">
                <a16:creationId xmlns:a16="http://schemas.microsoft.com/office/drawing/2014/main" id="{313853B8-69EE-444C-BB8C-DE5A5F458794}"/>
              </a:ext>
            </a:extLst>
          </p:cNvPr>
          <p:cNvCxnSpPr>
            <a:cxnSpLocks/>
          </p:cNvCxnSpPr>
          <p:nvPr/>
        </p:nvCxnSpPr>
        <p:spPr>
          <a:xfrm flipV="1">
            <a:off x="8513635" y="1878111"/>
            <a:ext cx="2562942" cy="799276"/>
          </a:xfrm>
          <a:prstGeom prst="straightConnector1">
            <a:avLst/>
          </a:prstGeom>
          <a:ln w="19050">
            <a:solidFill>
              <a:srgbClr val="2F26DA"/>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C139ADD-CCDD-4188-9042-F1316BBE5BBB}"/>
              </a:ext>
            </a:extLst>
          </p:cNvPr>
          <p:cNvCxnSpPr>
            <a:cxnSpLocks/>
          </p:cNvCxnSpPr>
          <p:nvPr/>
        </p:nvCxnSpPr>
        <p:spPr>
          <a:xfrm>
            <a:off x="8513635" y="2714662"/>
            <a:ext cx="2707130" cy="566425"/>
          </a:xfrm>
          <a:prstGeom prst="straightConnector1">
            <a:avLst/>
          </a:prstGeom>
          <a:ln w="190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361373D1-DF0B-4D1C-9E08-D7F0ACB64951}"/>
              </a:ext>
            </a:extLst>
          </p:cNvPr>
          <p:cNvPicPr>
            <a:picLocks noChangeAspect="1"/>
          </p:cNvPicPr>
          <p:nvPr/>
        </p:nvPicPr>
        <p:blipFill>
          <a:blip r:embed="rId3"/>
          <a:stretch>
            <a:fillRect/>
          </a:stretch>
        </p:blipFill>
        <p:spPr>
          <a:xfrm>
            <a:off x="8193741" y="4073845"/>
            <a:ext cx="3294530" cy="2257072"/>
          </a:xfrm>
          <a:prstGeom prst="rect">
            <a:avLst/>
          </a:prstGeom>
        </p:spPr>
      </p:pic>
      <p:sp>
        <p:nvSpPr>
          <p:cNvPr id="19" name="Rectangle 18">
            <a:extLst>
              <a:ext uri="{FF2B5EF4-FFF2-40B4-BE49-F238E27FC236}">
                <a16:creationId xmlns:a16="http://schemas.microsoft.com/office/drawing/2014/main" id="{B0D129B5-5F80-47F3-BF49-3A1B4FB42760}"/>
              </a:ext>
            </a:extLst>
          </p:cNvPr>
          <p:cNvSpPr/>
          <p:nvPr/>
        </p:nvSpPr>
        <p:spPr>
          <a:xfrm>
            <a:off x="2461708" y="5684586"/>
            <a:ext cx="6096000" cy="646331"/>
          </a:xfrm>
          <a:prstGeom prst="rect">
            <a:avLst/>
          </a:prstGeom>
        </p:spPr>
        <p:txBody>
          <a:bodyPr>
            <a:spAutoFit/>
          </a:bodyPr>
          <a:lstStyle/>
          <a:p>
            <a:pPr algn="just">
              <a:buFont typeface="Wingdings" panose="05000000000000000000" pitchFamily="2" charset="2"/>
              <a:buChar char="q"/>
            </a:pPr>
            <a:r>
              <a:rPr lang="en-SG" i="1" dirty="0"/>
              <a:t> Low cost of only ~1$ for manufacturing PANI pH sensor.</a:t>
            </a:r>
          </a:p>
          <a:p>
            <a:pPr>
              <a:buFont typeface="Wingdings" panose="05000000000000000000" pitchFamily="2" charset="2"/>
              <a:buChar char="q"/>
            </a:pPr>
            <a:r>
              <a:rPr lang="en-SG" i="1" dirty="0"/>
              <a:t> Biocompatible and does not disintegrate.</a:t>
            </a:r>
          </a:p>
        </p:txBody>
      </p:sp>
      <p:pic>
        <p:nvPicPr>
          <p:cNvPr id="20" name="Picture 8" descr="Image result for nus">
            <a:extLst>
              <a:ext uri="{FF2B5EF4-FFF2-40B4-BE49-F238E27FC236}">
                <a16:creationId xmlns:a16="http://schemas.microsoft.com/office/drawing/2014/main" id="{B40F4C64-69D0-4793-A644-1F95E85CFA3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29583" y1="46825" x2="29583" y2="46825"/>
                        <a14:foregroundMark x1="36750" y1="55556" x2="36750" y2="55556"/>
                        <a14:foregroundMark x1="32083" y1="62698" x2="32083" y2="62698"/>
                        <a14:foregroundMark x1="30750" y1="68571" x2="30750" y2="68571"/>
                        <a14:foregroundMark x1="29833" y1="68413" x2="29417" y2="68413"/>
                        <a14:foregroundMark x1="24917" y1="56349" x2="24917" y2="56349"/>
                        <a14:foregroundMark x1="22167" y1="56825" x2="22167" y2="56825"/>
                        <a14:foregroundMark x1="23583" y1="40476" x2="23583" y2="40476"/>
                        <a14:foregroundMark x1="30833" y1="41429" x2="30833" y2="41429"/>
                        <a14:foregroundMark x1="37750" y1="48571" x2="37750" y2="48571"/>
                        <a14:foregroundMark x1="34750" y1="43651" x2="34750" y2="43651"/>
                        <a14:foregroundMark x1="33583" y1="45238" x2="33583" y2="45238"/>
                        <a14:foregroundMark x1="30583" y1="76984" x2="41583" y2="66984"/>
                        <a14:foregroundMark x1="41583" y1="66984" x2="45667" y2="53016"/>
                        <a14:foregroundMark x1="17250" y1="22222" x2="19583" y2="47778"/>
                        <a14:foregroundMark x1="19583" y1="47778" x2="29417" y2="68413"/>
                        <a14:foregroundMark x1="29417" y1="68413" x2="42333" y2="73175"/>
                        <a14:foregroundMark x1="42333" y1="73175" x2="82833" y2="63651"/>
                        <a14:foregroundMark x1="82833" y1="63651" x2="89417" y2="41270"/>
                        <a14:foregroundMark x1="89417" y1="41270" x2="81083" y2="23175"/>
                        <a14:foregroundMark x1="81083" y1="23175" x2="21833" y2="17937"/>
                        <a14:foregroundMark x1="21833" y1="17937" x2="15417" y2="20159"/>
                        <a14:foregroundMark x1="15917" y1="15556" x2="12417" y2="41587"/>
                        <a14:foregroundMark x1="12417" y1="41587" x2="14583" y2="64444"/>
                        <a14:foregroundMark x1="14583" y1="64444" x2="45000" y2="72540"/>
                        <a14:foregroundMark x1="45000" y1="72540" x2="68000" y2="74603"/>
                        <a14:foregroundMark x1="18833" y1="20952" x2="15333" y2="45397"/>
                        <a14:foregroundMark x1="15333" y1="45397" x2="15750" y2="71429"/>
                        <a14:foregroundMark x1="15750" y1="71429" x2="36833" y2="79206"/>
                        <a14:foregroundMark x1="36833" y1="79206" x2="50083" y2="76032"/>
                        <a14:foregroundMark x1="50083" y1="76032" x2="68000" y2="76984"/>
                      </a14:backgroundRemoval>
                    </a14:imgEffect>
                  </a14:imgLayer>
                </a14:imgProps>
              </a:ext>
              <a:ext uri="{28A0092B-C50C-407E-A947-70E740481C1C}">
                <a14:useLocalDpi xmlns:a14="http://schemas.microsoft.com/office/drawing/2010/main" val="0"/>
              </a:ext>
            </a:extLst>
          </a:blip>
          <a:srcRect/>
          <a:stretch>
            <a:fillRect/>
          </a:stretch>
        </p:blipFill>
        <p:spPr bwMode="auto">
          <a:xfrm>
            <a:off x="9805989" y="-40021"/>
            <a:ext cx="2462020" cy="1292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5710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12869</TotalTime>
  <Words>2300</Words>
  <Application>Microsoft Office PowerPoint</Application>
  <PresentationFormat>Widescreen</PresentationFormat>
  <Paragraphs>437</Paragraphs>
  <Slides>30</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Arial</vt:lpstr>
      <vt:lpstr>Calibri</vt:lpstr>
      <vt:lpstr>Calibri Light</vt:lpstr>
      <vt:lpstr>Cambria Math</vt:lpstr>
      <vt:lpstr>Helvetica Neue</vt:lpstr>
      <vt:lpstr>Times</vt:lpstr>
      <vt:lpstr>Times New Roman</vt:lpstr>
      <vt:lpstr>Wingdings</vt:lpstr>
      <vt:lpstr>Retrospect</vt:lpstr>
      <vt:lpstr>pH Watch - Leveraging pulse oximeters in existing wearables for reusable, real-time monitoring of pH in sweat</vt:lpstr>
      <vt:lpstr>Wearables for human health sensing</vt:lpstr>
      <vt:lpstr>Why sweat Sensing ? </vt:lpstr>
      <vt:lpstr>pH value of sweat</vt:lpstr>
      <vt:lpstr>Recent wearable sweat pH sensors</vt:lpstr>
      <vt:lpstr>pH Watch </vt:lpstr>
      <vt:lpstr>Pulse oximeters </vt:lpstr>
      <vt:lpstr>How a pulse oximeter works</vt:lpstr>
      <vt:lpstr>pH Watch’s flexible polyaniline (PANI) pH sensor</vt:lpstr>
      <vt:lpstr>MAX30101 IR-to-Red ratio calibration</vt:lpstr>
      <vt:lpstr>High-level overview of pH Watch</vt:lpstr>
      <vt:lpstr>System Prototype of pH Watch</vt:lpstr>
      <vt:lpstr>System Prototype of pH watch </vt:lpstr>
      <vt:lpstr>Our pH sensing algorithm</vt:lpstr>
      <vt:lpstr>Our pH sensing algorithm</vt:lpstr>
      <vt:lpstr>Heart rate measurement</vt:lpstr>
      <vt:lpstr>TROIKA Motion Artifact removal algorithm [Z. Zhang et al.]</vt:lpstr>
      <vt:lpstr>SpO2 measurements</vt:lpstr>
      <vt:lpstr>Experiments – Heart Rate</vt:lpstr>
      <vt:lpstr>Experiments – Heart Rate</vt:lpstr>
      <vt:lpstr>Experiments – SpO2 </vt:lpstr>
      <vt:lpstr>Experiments – SpO2 </vt:lpstr>
      <vt:lpstr>Experiments – pH measurement</vt:lpstr>
      <vt:lpstr>HR, Spo2 and pH Continuous Sensing Experiment</vt:lpstr>
      <vt:lpstr>Continuous sensing - results</vt:lpstr>
      <vt:lpstr>Continuous sensing - results</vt:lpstr>
      <vt:lpstr>Limitations and Future Work</vt:lpstr>
      <vt:lpstr>Conclusion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 Watch - Leveraging pulse oximeters in existing wearables for reusable, real-time monitoring of pH in sweat</dc:title>
  <dc:creator>Ananta Balaji</dc:creator>
  <cp:lastModifiedBy>Ananta Balaji</cp:lastModifiedBy>
  <cp:revision>181</cp:revision>
  <dcterms:created xsi:type="dcterms:W3CDTF">2019-06-06T06:33:41Z</dcterms:created>
  <dcterms:modified xsi:type="dcterms:W3CDTF">2020-01-15T10:49:32Z</dcterms:modified>
</cp:coreProperties>
</file>